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notesSlides/notesSlide13.xml" ContentType="application/vnd.openxmlformats-officedocument.presentationml.notesSlide+xml"/>
  <Override PartName="/ppt/charts/chart2.xml" ContentType="application/vnd.openxmlformats-officedocument.drawingml.chart+xml"/>
  <Override PartName="/ppt/notesSlides/notesSlide14.xml" ContentType="application/vnd.openxmlformats-officedocument.presentationml.notesSlide+xml"/>
  <Override PartName="/ppt/charts/chart3.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735" r:id="rId6"/>
    <p:sldId id="751" r:id="rId7"/>
    <p:sldId id="765" r:id="rId8"/>
    <p:sldId id="766" r:id="rId9"/>
    <p:sldId id="767" r:id="rId10"/>
    <p:sldId id="768" r:id="rId11"/>
    <p:sldId id="769" r:id="rId12"/>
    <p:sldId id="770" r:id="rId13"/>
    <p:sldId id="771" r:id="rId14"/>
    <p:sldId id="772" r:id="rId15"/>
    <p:sldId id="773" r:id="rId16"/>
    <p:sldId id="774" r:id="rId17"/>
    <p:sldId id="775" r:id="rId18"/>
    <p:sldId id="776" r:id="rId19"/>
    <p:sldId id="76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4D38908-CF31-44FD-8FA1-AA2DE354F3E6}">
          <p14:sldIdLst>
            <p14:sldId id="256"/>
            <p14:sldId id="735"/>
          </p14:sldIdLst>
        </p14:section>
        <p14:section name="Untitled Section" id="{72D0B50C-D5B6-4862-8742-68F16F517971}">
          <p14:sldIdLst>
            <p14:sldId id="751"/>
            <p14:sldId id="765"/>
            <p14:sldId id="766"/>
            <p14:sldId id="767"/>
            <p14:sldId id="768"/>
            <p14:sldId id="769"/>
            <p14:sldId id="770"/>
            <p14:sldId id="771"/>
            <p14:sldId id="772"/>
            <p14:sldId id="773"/>
            <p14:sldId id="774"/>
            <p14:sldId id="775"/>
            <p14:sldId id="776"/>
            <p14:sldId id="7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262CC9-55D6-41D4-9CBF-D0A54158062A}" v="1" dt="2026-03-30T12:46:29.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255" autoAdjust="0"/>
  </p:normalViewPr>
  <p:slideViewPr>
    <p:cSldViewPr snapToGrid="0">
      <p:cViewPr varScale="1">
        <p:scale>
          <a:sx n="83" d="100"/>
          <a:sy n="83" d="100"/>
        </p:scale>
        <p:origin x="16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rand" userId="1d762faa-7d9f-45df-8a08-415051c8f8ef" providerId="ADAL" clId="{4F16038D-B8F0-4960-A479-FDB577EF2C68}"/>
    <pc:docChg chg="custSel modSld">
      <pc:chgData name="Michael Brand" userId="1d762faa-7d9f-45df-8a08-415051c8f8ef" providerId="ADAL" clId="{4F16038D-B8F0-4960-A479-FDB577EF2C68}" dt="2026-03-30T13:24:09.084" v="1358" actId="20577"/>
      <pc:docMkLst>
        <pc:docMk/>
      </pc:docMkLst>
      <pc:sldChg chg="modSp mod">
        <pc:chgData name="Michael Brand" userId="1d762faa-7d9f-45df-8a08-415051c8f8ef" providerId="ADAL" clId="{4F16038D-B8F0-4960-A479-FDB577EF2C68}" dt="2026-03-30T12:19:52.893" v="54" actId="27636"/>
        <pc:sldMkLst>
          <pc:docMk/>
          <pc:sldMk cId="251401932" sldId="256"/>
        </pc:sldMkLst>
        <pc:spChg chg="mod">
          <ac:chgData name="Michael Brand" userId="1d762faa-7d9f-45df-8a08-415051c8f8ef" providerId="ADAL" clId="{4F16038D-B8F0-4960-A479-FDB577EF2C68}" dt="2026-03-30T12:19:52.893" v="54" actId="27636"/>
          <ac:spMkLst>
            <pc:docMk/>
            <pc:sldMk cId="251401932" sldId="256"/>
            <ac:spMk id="6" creationId="{8DCFBE25-6792-E713-A860-65328060B451}"/>
          </ac:spMkLst>
        </pc:spChg>
      </pc:sldChg>
      <pc:sldChg chg="modNotesTx">
        <pc:chgData name="Michael Brand" userId="1d762faa-7d9f-45df-8a08-415051c8f8ef" providerId="ADAL" clId="{4F16038D-B8F0-4960-A479-FDB577EF2C68}" dt="2026-03-30T12:29:27.010" v="319" actId="20577"/>
        <pc:sldMkLst>
          <pc:docMk/>
          <pc:sldMk cId="2264621911" sldId="751"/>
        </pc:sldMkLst>
      </pc:sldChg>
      <pc:sldChg chg="modSp mod modNotesTx">
        <pc:chgData name="Michael Brand" userId="1d762faa-7d9f-45df-8a08-415051c8f8ef" providerId="ADAL" clId="{4F16038D-B8F0-4960-A479-FDB577EF2C68}" dt="2026-03-30T12:38:20.523" v="614" actId="20577"/>
        <pc:sldMkLst>
          <pc:docMk/>
          <pc:sldMk cId="1264652284" sldId="765"/>
        </pc:sldMkLst>
        <pc:spChg chg="mod">
          <ac:chgData name="Michael Brand" userId="1d762faa-7d9f-45df-8a08-415051c8f8ef" providerId="ADAL" clId="{4F16038D-B8F0-4960-A479-FDB577EF2C68}" dt="2026-03-30T12:38:20.523" v="614" actId="20577"/>
          <ac:spMkLst>
            <pc:docMk/>
            <pc:sldMk cId="1264652284" sldId="765"/>
            <ac:spMk id="4" creationId="{7C204F33-7E0E-D00E-E456-F78E866C1F94}"/>
          </ac:spMkLst>
        </pc:spChg>
      </pc:sldChg>
      <pc:sldChg chg="modSp mod modNotesTx">
        <pc:chgData name="Michael Brand" userId="1d762faa-7d9f-45df-8a08-415051c8f8ef" providerId="ADAL" clId="{4F16038D-B8F0-4960-A479-FDB577EF2C68}" dt="2026-03-30T12:50:28.363" v="1053" actId="20577"/>
        <pc:sldMkLst>
          <pc:docMk/>
          <pc:sldMk cId="234893946" sldId="766"/>
        </pc:sldMkLst>
        <pc:spChg chg="mod">
          <ac:chgData name="Michael Brand" userId="1d762faa-7d9f-45df-8a08-415051c8f8ef" providerId="ADAL" clId="{4F16038D-B8F0-4960-A479-FDB577EF2C68}" dt="2026-03-30T12:50:28.363" v="1053" actId="20577"/>
          <ac:spMkLst>
            <pc:docMk/>
            <pc:sldMk cId="234893946" sldId="766"/>
            <ac:spMk id="4" creationId="{CDCE24E2-D307-7001-2CAB-781BE7880999}"/>
          </ac:spMkLst>
        </pc:spChg>
      </pc:sldChg>
      <pc:sldChg chg="modSp mod">
        <pc:chgData name="Michael Brand" userId="1d762faa-7d9f-45df-8a08-415051c8f8ef" providerId="ADAL" clId="{4F16038D-B8F0-4960-A479-FDB577EF2C68}" dt="2026-03-30T13:19:37.402" v="1059" actId="20577"/>
        <pc:sldMkLst>
          <pc:docMk/>
          <pc:sldMk cId="3087435766" sldId="767"/>
        </pc:sldMkLst>
        <pc:spChg chg="mod">
          <ac:chgData name="Michael Brand" userId="1d762faa-7d9f-45df-8a08-415051c8f8ef" providerId="ADAL" clId="{4F16038D-B8F0-4960-A479-FDB577EF2C68}" dt="2026-03-30T13:19:37.402" v="1059" actId="20577"/>
          <ac:spMkLst>
            <pc:docMk/>
            <pc:sldMk cId="3087435766" sldId="767"/>
            <ac:spMk id="4" creationId="{C509BA6D-A4BD-27ED-C3EC-EA8086D90B69}"/>
          </ac:spMkLst>
        </pc:spChg>
      </pc:sldChg>
      <pc:sldChg chg="modNotesTx">
        <pc:chgData name="Michael Brand" userId="1d762faa-7d9f-45df-8a08-415051c8f8ef" providerId="ADAL" clId="{4F16038D-B8F0-4960-A479-FDB577EF2C68}" dt="2026-03-30T13:20:10.145" v="1097" actId="20577"/>
        <pc:sldMkLst>
          <pc:docMk/>
          <pc:sldMk cId="228364963" sldId="768"/>
        </pc:sldMkLst>
      </pc:sldChg>
      <pc:sldChg chg="modNotesTx">
        <pc:chgData name="Michael Brand" userId="1d762faa-7d9f-45df-8a08-415051c8f8ef" providerId="ADAL" clId="{4F16038D-B8F0-4960-A479-FDB577EF2C68}" dt="2026-03-30T13:22:35.453" v="1292" actId="20577"/>
        <pc:sldMkLst>
          <pc:docMk/>
          <pc:sldMk cId="397188518" sldId="770"/>
        </pc:sldMkLst>
      </pc:sldChg>
      <pc:sldChg chg="modNotesTx">
        <pc:chgData name="Michael Brand" userId="1d762faa-7d9f-45df-8a08-415051c8f8ef" providerId="ADAL" clId="{4F16038D-B8F0-4960-A479-FDB577EF2C68}" dt="2026-03-30T13:23:04.025" v="1337" actId="20577"/>
        <pc:sldMkLst>
          <pc:docMk/>
          <pc:sldMk cId="3221369532" sldId="772"/>
        </pc:sldMkLst>
      </pc:sldChg>
      <pc:sldChg chg="modSp mod">
        <pc:chgData name="Michael Brand" userId="1d762faa-7d9f-45df-8a08-415051c8f8ef" providerId="ADAL" clId="{4F16038D-B8F0-4960-A479-FDB577EF2C68}" dt="2026-03-30T13:24:09.084" v="1358" actId="20577"/>
        <pc:sldMkLst>
          <pc:docMk/>
          <pc:sldMk cId="596297433" sldId="774"/>
        </pc:sldMkLst>
        <pc:spChg chg="mod">
          <ac:chgData name="Michael Brand" userId="1d762faa-7d9f-45df-8a08-415051c8f8ef" providerId="ADAL" clId="{4F16038D-B8F0-4960-A479-FDB577EF2C68}" dt="2026-03-30T13:24:09.084" v="1358" actId="20577"/>
          <ac:spMkLst>
            <pc:docMk/>
            <pc:sldMk cId="596297433" sldId="774"/>
            <ac:spMk id="11" creationId="{196040FA-FF6E-BB2C-FF32-C70289898BAA}"/>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lineChart>
        <c:grouping val="standard"/>
        <c:varyColors val="0"/>
        <c:ser>
          <c:idx val="0"/>
          <c:order val="0"/>
          <c:tx>
            <c:strRef>
              <c:f>Sheet1!$B$1</c:f>
              <c:strCache>
                <c:ptCount val="1"/>
                <c:pt idx="0">
                  <c:v>Unassigned Fund Balance</c:v>
                </c:pt>
              </c:strCache>
            </c:strRef>
          </c:tx>
          <c:marker>
            <c:symbol val="none"/>
          </c:marker>
          <c:cat>
            <c:strRef>
              <c:f>Sheet1!$A$2:$A$6</c:f>
              <c:strCache>
                <c:ptCount val="5"/>
                <c:pt idx="0">
                  <c:v>FY20</c:v>
                </c:pt>
                <c:pt idx="1">
                  <c:v>FY21</c:v>
                </c:pt>
                <c:pt idx="2">
                  <c:v>FY22</c:v>
                </c:pt>
                <c:pt idx="3">
                  <c:v>FY23</c:v>
                </c:pt>
                <c:pt idx="4">
                  <c:v>FY24</c:v>
                </c:pt>
              </c:strCache>
            </c:strRef>
          </c:cat>
          <c:val>
            <c:numRef>
              <c:f>Sheet1!$B$2:$B$6</c:f>
              <c:numCache>
                <c:formatCode>General</c:formatCode>
                <c:ptCount val="5"/>
                <c:pt idx="0">
                  <c:v>4.2</c:v>
                </c:pt>
                <c:pt idx="1">
                  <c:v>4.5999999999999996</c:v>
                </c:pt>
                <c:pt idx="2">
                  <c:v>5.0999999999999996</c:v>
                </c:pt>
                <c:pt idx="3">
                  <c:v>5.4</c:v>
                </c:pt>
                <c:pt idx="4">
                  <c:v>5.8</c:v>
                </c:pt>
              </c:numCache>
            </c:numRef>
          </c:val>
          <c:smooth val="0"/>
          <c:extLst>
            <c:ext xmlns:c16="http://schemas.microsoft.com/office/drawing/2014/chart" uri="{C3380CC4-5D6E-409C-BE32-E72D297353CC}">
              <c16:uniqueId val="{00000000-690A-4B1C-AF6F-17130826A3EF}"/>
            </c:ext>
          </c:extLst>
        </c:ser>
        <c:dLbls>
          <c:showLegendKey val="0"/>
          <c:showVal val="0"/>
          <c:showCatName val="0"/>
          <c:showSerName val="0"/>
          <c:showPercent val="0"/>
          <c:showBubbleSize val="0"/>
        </c:dLbls>
        <c:smooth val="0"/>
        <c:axId val="2118791784"/>
        <c:axId val="2140495176"/>
      </c:lineChart>
      <c:catAx>
        <c:axId val="2118791784"/>
        <c:scaling>
          <c:orientation val="minMax"/>
        </c:scaling>
        <c:delete val="0"/>
        <c:axPos val="b"/>
        <c:numFmt formatCode="General" sourceLinked="0"/>
        <c:majorTickMark val="out"/>
        <c:minorTickMark val="none"/>
        <c:tickLblPos val="nextTo"/>
        <c:crossAx val="2140495176"/>
        <c:crosses val="autoZero"/>
        <c:auto val="1"/>
        <c:lblAlgn val="ctr"/>
        <c:lblOffset val="100"/>
        <c:noMultiLvlLbl val="0"/>
      </c:catAx>
      <c:valAx>
        <c:axId val="2140495176"/>
        <c:scaling>
          <c:orientation val="minMax"/>
        </c:scaling>
        <c:delete val="0"/>
        <c:axPos val="l"/>
        <c:majorGridlines/>
        <c:numFmt formatCode="General" sourceLinked="1"/>
        <c:majorTickMark val="out"/>
        <c:minorTickMark val="none"/>
        <c:tickLblPos val="nextTo"/>
        <c:crossAx val="211879178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Sheet1!$B$1</c:f>
              <c:strCache>
                <c:ptCount val="1"/>
                <c:pt idx="0">
                  <c:v>FY24 Revenues</c:v>
                </c:pt>
              </c:strCache>
            </c:strRef>
          </c:tx>
          <c:cat>
            <c:strRef>
              <c:f>Sheet1!$A$2:$A$5</c:f>
              <c:strCache>
                <c:ptCount val="4"/>
                <c:pt idx="0">
                  <c:v>Sales Tax</c:v>
                </c:pt>
                <c:pt idx="1">
                  <c:v>Property Tax</c:v>
                </c:pt>
                <c:pt idx="2">
                  <c:v>Charges for Services</c:v>
                </c:pt>
                <c:pt idx="3">
                  <c:v>Intergovernmental</c:v>
                </c:pt>
              </c:strCache>
            </c:strRef>
          </c:cat>
          <c:val>
            <c:numRef>
              <c:f>Sheet1!$B$2:$B$5</c:f>
              <c:numCache>
                <c:formatCode>General</c:formatCode>
                <c:ptCount val="4"/>
                <c:pt idx="0">
                  <c:v>38</c:v>
                </c:pt>
                <c:pt idx="1">
                  <c:v>32</c:v>
                </c:pt>
                <c:pt idx="2">
                  <c:v>18</c:v>
                </c:pt>
                <c:pt idx="3">
                  <c:v>12</c:v>
                </c:pt>
              </c:numCache>
            </c:numRef>
          </c:val>
          <c:extLst>
            <c:ext xmlns:c16="http://schemas.microsoft.com/office/drawing/2014/chart" uri="{C3380CC4-5D6E-409C-BE32-E72D297353CC}">
              <c16:uniqueId val="{00000000-2D42-4EEC-93B5-08223C1A1F9A}"/>
            </c:ext>
          </c:extLst>
        </c:ser>
        <c:dLbls>
          <c:showLegendKey val="0"/>
          <c:showVal val="0"/>
          <c:showCatName val="0"/>
          <c:showSerName val="0"/>
          <c:showPercent val="0"/>
          <c:showBubbleSize val="0"/>
          <c:showLeaderLines val="1"/>
        </c:dLbls>
        <c:firstSliceAng val="0"/>
      </c:pieChart>
    </c:plotArea>
    <c:plotVisOnly val="1"/>
    <c:dispBlanksAs val="gap"/>
    <c:showDLblsOverMax val="1"/>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1"/>
        <c:ser>
          <c:idx val="0"/>
          <c:order val="0"/>
          <c:tx>
            <c:strRef>
              <c:f>Sheet1!$B$1</c:f>
              <c:strCache>
                <c:ptCount val="1"/>
                <c:pt idx="0">
                  <c:v>Public Safety</c:v>
                </c:pt>
              </c:strCache>
            </c:strRef>
          </c:tx>
          <c:invertIfNegative val="1"/>
          <c:cat>
            <c:strRef>
              <c:f>Sheet1!$A$2:$A$6</c:f>
              <c:strCache>
                <c:ptCount val="5"/>
                <c:pt idx="0">
                  <c:v>FY20</c:v>
                </c:pt>
                <c:pt idx="1">
                  <c:v>FY21</c:v>
                </c:pt>
                <c:pt idx="2">
                  <c:v>FY22</c:v>
                </c:pt>
                <c:pt idx="3">
                  <c:v>FY23</c:v>
                </c:pt>
                <c:pt idx="4">
                  <c:v>FY24</c:v>
                </c:pt>
              </c:strCache>
            </c:strRef>
          </c:cat>
          <c:val>
            <c:numRef>
              <c:f>Sheet1!$B$2:$B$6</c:f>
              <c:numCache>
                <c:formatCode>General</c:formatCode>
                <c:ptCount val="5"/>
                <c:pt idx="0">
                  <c:v>22</c:v>
                </c:pt>
                <c:pt idx="1">
                  <c:v>23</c:v>
                </c:pt>
                <c:pt idx="2">
                  <c:v>24</c:v>
                </c:pt>
                <c:pt idx="3">
                  <c:v>25</c:v>
                </c:pt>
                <c:pt idx="4">
                  <c:v>26</c:v>
                </c:pt>
              </c:numCache>
            </c:numRef>
          </c:val>
          <c:extLst>
            <c:ext xmlns:c16="http://schemas.microsoft.com/office/drawing/2014/chart" uri="{C3380CC4-5D6E-409C-BE32-E72D297353CC}">
              <c16:uniqueId val="{00000000-C1B9-4610-A8D3-0328D2262847}"/>
            </c:ext>
          </c:extLst>
        </c:ser>
        <c:ser>
          <c:idx val="1"/>
          <c:order val="1"/>
          <c:tx>
            <c:strRef>
              <c:f>Sheet1!$C$1</c:f>
              <c:strCache>
                <c:ptCount val="1"/>
                <c:pt idx="0">
                  <c:v>Public Works</c:v>
                </c:pt>
              </c:strCache>
            </c:strRef>
          </c:tx>
          <c:invertIfNegative val="1"/>
          <c:cat>
            <c:strRef>
              <c:f>Sheet1!$A$2:$A$6</c:f>
              <c:strCache>
                <c:ptCount val="5"/>
                <c:pt idx="0">
                  <c:v>FY20</c:v>
                </c:pt>
                <c:pt idx="1">
                  <c:v>FY21</c:v>
                </c:pt>
                <c:pt idx="2">
                  <c:v>FY22</c:v>
                </c:pt>
                <c:pt idx="3">
                  <c:v>FY23</c:v>
                </c:pt>
                <c:pt idx="4">
                  <c:v>FY24</c:v>
                </c:pt>
              </c:strCache>
            </c:strRef>
          </c:cat>
          <c:val>
            <c:numRef>
              <c:f>Sheet1!$C$2:$C$6</c:f>
              <c:numCache>
                <c:formatCode>General</c:formatCode>
                <c:ptCount val="5"/>
                <c:pt idx="0">
                  <c:v>14</c:v>
                </c:pt>
                <c:pt idx="1">
                  <c:v>14.5</c:v>
                </c:pt>
                <c:pt idx="2">
                  <c:v>15</c:v>
                </c:pt>
                <c:pt idx="3">
                  <c:v>15.5</c:v>
                </c:pt>
                <c:pt idx="4">
                  <c:v>16</c:v>
                </c:pt>
              </c:numCache>
            </c:numRef>
          </c:val>
          <c:extLst>
            <c:ext xmlns:c16="http://schemas.microsoft.com/office/drawing/2014/chart" uri="{C3380CC4-5D6E-409C-BE32-E72D297353CC}">
              <c16:uniqueId val="{00000001-C1B9-4610-A8D3-0328D2262847}"/>
            </c:ext>
          </c:extLst>
        </c:ser>
        <c:ser>
          <c:idx val="2"/>
          <c:order val="2"/>
          <c:tx>
            <c:strRef>
              <c:f>Sheet1!$D$1</c:f>
              <c:strCache>
                <c:ptCount val="1"/>
                <c:pt idx="0">
                  <c:v>General Government</c:v>
                </c:pt>
              </c:strCache>
            </c:strRef>
          </c:tx>
          <c:invertIfNegative val="1"/>
          <c:cat>
            <c:strRef>
              <c:f>Sheet1!$A$2:$A$6</c:f>
              <c:strCache>
                <c:ptCount val="5"/>
                <c:pt idx="0">
                  <c:v>FY20</c:v>
                </c:pt>
                <c:pt idx="1">
                  <c:v>FY21</c:v>
                </c:pt>
                <c:pt idx="2">
                  <c:v>FY22</c:v>
                </c:pt>
                <c:pt idx="3">
                  <c:v>FY23</c:v>
                </c:pt>
                <c:pt idx="4">
                  <c:v>FY24</c:v>
                </c:pt>
              </c:strCache>
            </c:strRef>
          </c:cat>
          <c:val>
            <c:numRef>
              <c:f>Sheet1!$D$2:$D$6</c:f>
              <c:numCache>
                <c:formatCode>General</c:formatCode>
                <c:ptCount val="5"/>
                <c:pt idx="0">
                  <c:v>10</c:v>
                </c:pt>
                <c:pt idx="1">
                  <c:v>10.199999999999999</c:v>
                </c:pt>
                <c:pt idx="2">
                  <c:v>10.5</c:v>
                </c:pt>
                <c:pt idx="3">
                  <c:v>10.8</c:v>
                </c:pt>
                <c:pt idx="4">
                  <c:v>11</c:v>
                </c:pt>
              </c:numCache>
            </c:numRef>
          </c:val>
          <c:extLst>
            <c:ext xmlns:c16="http://schemas.microsoft.com/office/drawing/2014/chart" uri="{C3380CC4-5D6E-409C-BE32-E72D297353CC}">
              <c16:uniqueId val="{00000002-C1B9-4610-A8D3-0328D2262847}"/>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crossAx val="-2113994440"/>
        <c:crosses val="autoZero"/>
        <c:auto val="1"/>
        <c:lblAlgn val="ctr"/>
        <c:lblOffset val="100"/>
        <c:noMultiLvlLbl val="0"/>
      </c:catAx>
      <c:valAx>
        <c:axId val="-2113994440"/>
        <c:scaling>
          <c:orientation val="minMax"/>
        </c:scaling>
        <c:delete val="0"/>
        <c:axPos val="l"/>
        <c:majorGridlines/>
        <c:numFmt formatCode="General" sourceLinked="1"/>
        <c:majorTickMark val="out"/>
        <c:minorTickMark val="none"/>
        <c:tickLblPos val="nextTo"/>
        <c:crossAx val="-2068027336"/>
        <c:crosses val="autoZero"/>
        <c:crossBetween val="between"/>
      </c:valAx>
    </c:plotArea>
    <c:plotVisOnly val="1"/>
    <c:dispBlanksAs val="gap"/>
    <c:showDLblsOverMax val="1"/>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908DB2-1E17-4C52-97D7-7D21B28EA1B1}"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18B896-F1DD-4EE8-8564-218FA227107B}" type="slidenum">
              <a:rPr lang="en-US" smtClean="0"/>
              <a:t>‹#›</a:t>
            </a:fld>
            <a:endParaRPr lang="en-US"/>
          </a:p>
        </p:txBody>
      </p:sp>
    </p:spTree>
    <p:extLst>
      <p:ext uri="{BB962C8B-B14F-4D97-AF65-F5344CB8AC3E}">
        <p14:creationId xmlns:p14="http://schemas.microsoft.com/office/powerpoint/2010/main" val="4218374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yourself and set expectations. Emphasize this session is about improving communication, not changing accounting standards.</a:t>
            </a:r>
          </a:p>
        </p:txBody>
      </p:sp>
      <p:sp>
        <p:nvSpPr>
          <p:cNvPr id="4" name="Slide Number Placeholder 3"/>
          <p:cNvSpPr>
            <a:spLocks noGrp="1"/>
          </p:cNvSpPr>
          <p:nvPr>
            <p:ph type="sldNum" sz="quarter" idx="5"/>
          </p:nvPr>
        </p:nvSpPr>
        <p:spPr/>
        <p:txBody>
          <a:bodyPr/>
          <a:lstStyle/>
          <a:p>
            <a:fld id="{9118B896-F1DD-4EE8-8564-218FA227107B}" type="slidenum">
              <a:rPr lang="en-US" smtClean="0"/>
              <a:t>1</a:t>
            </a:fld>
            <a:endParaRPr lang="en-US"/>
          </a:p>
        </p:txBody>
      </p:sp>
    </p:spTree>
    <p:extLst>
      <p:ext uri="{BB962C8B-B14F-4D97-AF65-F5344CB8AC3E}">
        <p14:creationId xmlns:p14="http://schemas.microsoft.com/office/powerpoint/2010/main" val="23134824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61C4A-DC58-CD1F-A142-BCB3816869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A82690-46BF-EBB7-21E1-7AEB586932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BD17F9-E17E-60AF-5237-9120C94BD7B2}"/>
              </a:ext>
            </a:extLst>
          </p:cNvPr>
          <p:cNvSpPr>
            <a:spLocks noGrp="1"/>
          </p:cNvSpPr>
          <p:nvPr>
            <p:ph type="body" idx="1"/>
          </p:nvPr>
        </p:nvSpPr>
        <p:spPr/>
        <p:txBody>
          <a:bodyPr/>
          <a:lstStyle/>
          <a:p>
            <a:r>
              <a:rPr lang="en-US" dirty="0"/>
              <a:t>Connect improved reporting to smoother budget approvals and fewer misunderstandings.</a:t>
            </a:r>
          </a:p>
          <a:p>
            <a:r>
              <a:rPr lang="en-US" dirty="0"/>
              <a:t>ONCE THEY UNDERSTAND, THE MORE IT MEANS!</a:t>
            </a:r>
          </a:p>
        </p:txBody>
      </p:sp>
      <p:sp>
        <p:nvSpPr>
          <p:cNvPr id="4" name="Slide Number Placeholder 3">
            <a:extLst>
              <a:ext uri="{FF2B5EF4-FFF2-40B4-BE49-F238E27FC236}">
                <a16:creationId xmlns:a16="http://schemas.microsoft.com/office/drawing/2014/main" id="{27DE6155-8574-55AC-7FD4-686336760249}"/>
              </a:ext>
            </a:extLst>
          </p:cNvPr>
          <p:cNvSpPr>
            <a:spLocks noGrp="1"/>
          </p:cNvSpPr>
          <p:nvPr>
            <p:ph type="sldNum" sz="quarter" idx="5"/>
          </p:nvPr>
        </p:nvSpPr>
        <p:spPr/>
        <p:txBody>
          <a:bodyPr/>
          <a:lstStyle/>
          <a:p>
            <a:fld id="{9118B896-F1DD-4EE8-8564-218FA227107B}" type="slidenum">
              <a:rPr lang="en-US" smtClean="0"/>
              <a:t>11</a:t>
            </a:fld>
            <a:endParaRPr lang="en-US"/>
          </a:p>
        </p:txBody>
      </p:sp>
    </p:spTree>
    <p:extLst>
      <p:ext uri="{BB962C8B-B14F-4D97-AF65-F5344CB8AC3E}">
        <p14:creationId xmlns:p14="http://schemas.microsoft.com/office/powerpoint/2010/main" val="25376978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7C14E-6825-999C-DC1C-D359030571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987C7B-651A-553E-7A21-9361EFCE59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390A12-83EF-19B6-0E7D-614FB25B9E15}"/>
              </a:ext>
            </a:extLst>
          </p:cNvPr>
          <p:cNvSpPr>
            <a:spLocks noGrp="1"/>
          </p:cNvSpPr>
          <p:nvPr>
            <p:ph type="body" idx="1"/>
          </p:nvPr>
        </p:nvSpPr>
        <p:spPr/>
        <p:txBody>
          <a:bodyPr/>
          <a:lstStyle/>
          <a:p>
            <a:r>
              <a:rPr lang="en-US" dirty="0"/>
              <a:t>Close by encouraging attendees to start small—summaries, visuals, or improved narratives.</a:t>
            </a:r>
          </a:p>
        </p:txBody>
      </p:sp>
      <p:sp>
        <p:nvSpPr>
          <p:cNvPr id="4" name="Slide Number Placeholder 3">
            <a:extLst>
              <a:ext uri="{FF2B5EF4-FFF2-40B4-BE49-F238E27FC236}">
                <a16:creationId xmlns:a16="http://schemas.microsoft.com/office/drawing/2014/main" id="{316CDE73-A88D-407F-18EA-240FD15E6EB6}"/>
              </a:ext>
            </a:extLst>
          </p:cNvPr>
          <p:cNvSpPr>
            <a:spLocks noGrp="1"/>
          </p:cNvSpPr>
          <p:nvPr>
            <p:ph type="sldNum" sz="quarter" idx="5"/>
          </p:nvPr>
        </p:nvSpPr>
        <p:spPr/>
        <p:txBody>
          <a:bodyPr/>
          <a:lstStyle/>
          <a:p>
            <a:fld id="{9118B896-F1DD-4EE8-8564-218FA227107B}" type="slidenum">
              <a:rPr lang="en-US" smtClean="0"/>
              <a:t>12</a:t>
            </a:fld>
            <a:endParaRPr lang="en-US"/>
          </a:p>
        </p:txBody>
      </p:sp>
    </p:spTree>
    <p:extLst>
      <p:ext uri="{BB962C8B-B14F-4D97-AF65-F5344CB8AC3E}">
        <p14:creationId xmlns:p14="http://schemas.microsoft.com/office/powerpoint/2010/main" val="1272940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B830E-CC1F-2929-2582-C2C2487D7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B9C1CB-1E5C-F4DB-5CF6-CC7EFE66B9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7451ED-C5AE-7E0B-555F-5D51E422603E}"/>
              </a:ext>
            </a:extLst>
          </p:cNvPr>
          <p:cNvSpPr>
            <a:spLocks noGrp="1"/>
          </p:cNvSpPr>
          <p:nvPr>
            <p:ph type="body" idx="1"/>
          </p:nvPr>
        </p:nvSpPr>
        <p:spPr/>
        <p:txBody>
          <a:bodyPr/>
          <a:lstStyle/>
          <a:p>
            <a:r>
              <a:rPr lang="en-US" dirty="0"/>
              <a:t>Use this chart to explain stability, policy targets, and why fund balance fluctuates over time.</a:t>
            </a:r>
          </a:p>
        </p:txBody>
      </p:sp>
      <p:sp>
        <p:nvSpPr>
          <p:cNvPr id="4" name="Slide Number Placeholder 3">
            <a:extLst>
              <a:ext uri="{FF2B5EF4-FFF2-40B4-BE49-F238E27FC236}">
                <a16:creationId xmlns:a16="http://schemas.microsoft.com/office/drawing/2014/main" id="{446E79B1-6674-CF97-3774-5546340AD806}"/>
              </a:ext>
            </a:extLst>
          </p:cNvPr>
          <p:cNvSpPr>
            <a:spLocks noGrp="1"/>
          </p:cNvSpPr>
          <p:nvPr>
            <p:ph type="sldNum" sz="quarter" idx="5"/>
          </p:nvPr>
        </p:nvSpPr>
        <p:spPr/>
        <p:txBody>
          <a:bodyPr/>
          <a:lstStyle/>
          <a:p>
            <a:fld id="{9118B896-F1DD-4EE8-8564-218FA227107B}" type="slidenum">
              <a:rPr lang="en-US" smtClean="0"/>
              <a:t>13</a:t>
            </a:fld>
            <a:endParaRPr lang="en-US"/>
          </a:p>
        </p:txBody>
      </p:sp>
    </p:spTree>
    <p:extLst>
      <p:ext uri="{BB962C8B-B14F-4D97-AF65-F5344CB8AC3E}">
        <p14:creationId xmlns:p14="http://schemas.microsoft.com/office/powerpoint/2010/main" val="2025803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4AD66-DC4E-AE7E-F784-E4E391459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574EB-EF0D-97B8-91E7-F491CCA460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62B19-DABA-48E9-E70F-70995B7F8F38}"/>
              </a:ext>
            </a:extLst>
          </p:cNvPr>
          <p:cNvSpPr>
            <a:spLocks noGrp="1"/>
          </p:cNvSpPr>
          <p:nvPr>
            <p:ph type="body" idx="1"/>
          </p:nvPr>
        </p:nvSpPr>
        <p:spPr/>
        <p:txBody>
          <a:bodyPr/>
          <a:lstStyle/>
          <a:p>
            <a:r>
              <a:rPr lang="en-US" dirty="0"/>
              <a:t>Highlight reliance on major revenue sources and vulnerability to economic changes.</a:t>
            </a:r>
          </a:p>
        </p:txBody>
      </p:sp>
      <p:sp>
        <p:nvSpPr>
          <p:cNvPr id="4" name="Slide Number Placeholder 3">
            <a:extLst>
              <a:ext uri="{FF2B5EF4-FFF2-40B4-BE49-F238E27FC236}">
                <a16:creationId xmlns:a16="http://schemas.microsoft.com/office/drawing/2014/main" id="{CF644435-E118-0965-9A20-D2EF945DFA47}"/>
              </a:ext>
            </a:extLst>
          </p:cNvPr>
          <p:cNvSpPr>
            <a:spLocks noGrp="1"/>
          </p:cNvSpPr>
          <p:nvPr>
            <p:ph type="sldNum" sz="quarter" idx="5"/>
          </p:nvPr>
        </p:nvSpPr>
        <p:spPr/>
        <p:txBody>
          <a:bodyPr/>
          <a:lstStyle/>
          <a:p>
            <a:fld id="{9118B896-F1DD-4EE8-8564-218FA227107B}" type="slidenum">
              <a:rPr lang="en-US" smtClean="0"/>
              <a:t>14</a:t>
            </a:fld>
            <a:endParaRPr lang="en-US"/>
          </a:p>
        </p:txBody>
      </p:sp>
    </p:spTree>
    <p:extLst>
      <p:ext uri="{BB962C8B-B14F-4D97-AF65-F5344CB8AC3E}">
        <p14:creationId xmlns:p14="http://schemas.microsoft.com/office/powerpoint/2010/main" val="415306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2377D-A069-9C2E-B040-3DB60D0D78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9C8802-F377-98D3-1521-D5D22EA08E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EE038E-65C2-D6AA-FBDD-9367296FDA44}"/>
              </a:ext>
            </a:extLst>
          </p:cNvPr>
          <p:cNvSpPr>
            <a:spLocks noGrp="1"/>
          </p:cNvSpPr>
          <p:nvPr>
            <p:ph type="body" idx="1"/>
          </p:nvPr>
        </p:nvSpPr>
        <p:spPr/>
        <p:txBody>
          <a:bodyPr/>
          <a:lstStyle/>
          <a:p>
            <a:r>
              <a:rPr lang="en-US" dirty="0"/>
              <a:t>Use this chart to discuss cost drivers such as personnel, inflation, and service demand.</a:t>
            </a:r>
          </a:p>
        </p:txBody>
      </p:sp>
      <p:sp>
        <p:nvSpPr>
          <p:cNvPr id="4" name="Slide Number Placeholder 3">
            <a:extLst>
              <a:ext uri="{FF2B5EF4-FFF2-40B4-BE49-F238E27FC236}">
                <a16:creationId xmlns:a16="http://schemas.microsoft.com/office/drawing/2014/main" id="{EFC3BC9D-1AAA-B782-25D3-56E2095B920D}"/>
              </a:ext>
            </a:extLst>
          </p:cNvPr>
          <p:cNvSpPr>
            <a:spLocks noGrp="1"/>
          </p:cNvSpPr>
          <p:nvPr>
            <p:ph type="sldNum" sz="quarter" idx="5"/>
          </p:nvPr>
        </p:nvSpPr>
        <p:spPr/>
        <p:txBody>
          <a:bodyPr/>
          <a:lstStyle/>
          <a:p>
            <a:fld id="{9118B896-F1DD-4EE8-8564-218FA227107B}" type="slidenum">
              <a:rPr lang="en-US" smtClean="0"/>
              <a:t>15</a:t>
            </a:fld>
            <a:endParaRPr lang="en-US"/>
          </a:p>
        </p:txBody>
      </p:sp>
    </p:spTree>
    <p:extLst>
      <p:ext uri="{BB962C8B-B14F-4D97-AF65-F5344CB8AC3E}">
        <p14:creationId xmlns:p14="http://schemas.microsoft.com/office/powerpoint/2010/main" val="3002745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Frame the session around practical improvement. Mention Alabama cities and counties face the same reporting challenges nationwide.</a:t>
            </a:r>
          </a:p>
          <a:p>
            <a:r>
              <a:rPr lang="en-US" dirty="0"/>
              <a:t>A typical large utility audit report is around 100-300 pages.</a:t>
            </a:r>
          </a:p>
          <a:p>
            <a:r>
              <a:rPr lang="en-US" dirty="0"/>
              <a:t>Michigan Public Service Commission audit of DTE Energy has over 100 pages just in 1 section of the audit</a:t>
            </a:r>
          </a:p>
        </p:txBody>
      </p:sp>
      <p:sp>
        <p:nvSpPr>
          <p:cNvPr id="4" name="Slide Number Placeholder 3"/>
          <p:cNvSpPr>
            <a:spLocks noGrp="1"/>
          </p:cNvSpPr>
          <p:nvPr>
            <p:ph type="sldNum" sz="quarter" idx="5"/>
          </p:nvPr>
        </p:nvSpPr>
        <p:spPr/>
        <p:txBody>
          <a:bodyPr/>
          <a:lstStyle/>
          <a:p>
            <a:fld id="{9118B896-F1DD-4EE8-8564-218FA227107B}" type="slidenum">
              <a:rPr lang="en-US" smtClean="0"/>
              <a:t>3</a:t>
            </a:fld>
            <a:endParaRPr lang="en-US"/>
          </a:p>
        </p:txBody>
      </p:sp>
    </p:spTree>
    <p:extLst>
      <p:ext uri="{BB962C8B-B14F-4D97-AF65-F5344CB8AC3E}">
        <p14:creationId xmlns:p14="http://schemas.microsoft.com/office/powerpoint/2010/main" val="2915396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exampled from council or commission meetings where financial reports are referenced but not fully understood.</a:t>
            </a:r>
          </a:p>
          <a:p>
            <a:r>
              <a:rPr lang="en-US" dirty="0"/>
              <a:t> - GAAP is broad and data is usually presented at a high level of detail.</a:t>
            </a:r>
          </a:p>
          <a:p>
            <a:r>
              <a:rPr lang="en-US" dirty="0"/>
              <a:t> - But GAAP can be confusing and there is over 10,000 pages of information in GAAP.  It’s really only good for a small audience.</a:t>
            </a:r>
          </a:p>
          <a:p>
            <a:r>
              <a:rPr lang="en-US" dirty="0"/>
              <a:t>Stats from those who sit through financial statement presentations – 55% positive value and 45% neutral or negative value.</a:t>
            </a:r>
          </a:p>
          <a:p>
            <a:r>
              <a:rPr lang="en-US" dirty="0"/>
              <a:t>Audit time is typically 1-3 months, so 30-90 days or so from kickoff to final report.</a:t>
            </a:r>
          </a:p>
        </p:txBody>
      </p:sp>
      <p:sp>
        <p:nvSpPr>
          <p:cNvPr id="4" name="Slide Number Placeholder 3"/>
          <p:cNvSpPr>
            <a:spLocks noGrp="1"/>
          </p:cNvSpPr>
          <p:nvPr>
            <p:ph type="sldNum" sz="quarter" idx="5"/>
          </p:nvPr>
        </p:nvSpPr>
        <p:spPr/>
        <p:txBody>
          <a:bodyPr/>
          <a:lstStyle/>
          <a:p>
            <a:fld id="{9118B896-F1DD-4EE8-8564-218FA227107B}" type="slidenum">
              <a:rPr lang="en-US" smtClean="0"/>
              <a:t>4</a:t>
            </a:fld>
            <a:endParaRPr lang="en-US"/>
          </a:p>
        </p:txBody>
      </p:sp>
    </p:spTree>
    <p:extLst>
      <p:ext uri="{BB962C8B-B14F-4D97-AF65-F5344CB8AC3E}">
        <p14:creationId xmlns:p14="http://schemas.microsoft.com/office/powerpoint/2010/main" val="184350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9E447-CC83-738E-9945-BFAA240DFD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35438A-3F9B-5923-70D4-317144369B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1D3605-E458-CE45-EC51-EFE26FADAFED}"/>
              </a:ext>
            </a:extLst>
          </p:cNvPr>
          <p:cNvSpPr>
            <a:spLocks noGrp="1"/>
          </p:cNvSpPr>
          <p:nvPr>
            <p:ph type="body" idx="1"/>
          </p:nvPr>
        </p:nvSpPr>
        <p:spPr/>
        <p:txBody>
          <a:bodyPr/>
          <a:lstStyle/>
          <a:p>
            <a:r>
              <a:rPr lang="en-US" dirty="0"/>
              <a:t>About 66 public utilities in Alabama</a:t>
            </a:r>
          </a:p>
          <a:p>
            <a:r>
              <a:rPr lang="en-US" dirty="0"/>
              <a:t>About 51 Electric utilities</a:t>
            </a:r>
          </a:p>
          <a:p>
            <a:r>
              <a:rPr lang="en-US" dirty="0"/>
              <a:t>Largest municipal utility is Huntsville Utilities and Decatur is ranked 5th.  Florence and Athens are also highly ranked.</a:t>
            </a:r>
          </a:p>
          <a:p>
            <a:r>
              <a:rPr lang="en-US" dirty="0"/>
              <a:t>Huntsville has around 190,000 + electric customers</a:t>
            </a:r>
          </a:p>
          <a:p>
            <a:r>
              <a:rPr lang="en-US" dirty="0"/>
              <a:t>Hackleburg Electric Utility is around the smallest with around 1,500 – 2,000 customers.</a:t>
            </a:r>
          </a:p>
          <a:p>
            <a:endParaRPr lang="en-US" baseline="30000" dirty="0"/>
          </a:p>
          <a:p>
            <a:endParaRPr lang="en-US" dirty="0"/>
          </a:p>
        </p:txBody>
      </p:sp>
      <p:sp>
        <p:nvSpPr>
          <p:cNvPr id="4" name="Slide Number Placeholder 3">
            <a:extLst>
              <a:ext uri="{FF2B5EF4-FFF2-40B4-BE49-F238E27FC236}">
                <a16:creationId xmlns:a16="http://schemas.microsoft.com/office/drawing/2014/main" id="{E7267609-889F-501A-85E3-44B63926B039}"/>
              </a:ext>
            </a:extLst>
          </p:cNvPr>
          <p:cNvSpPr>
            <a:spLocks noGrp="1"/>
          </p:cNvSpPr>
          <p:nvPr>
            <p:ph type="sldNum" sz="quarter" idx="5"/>
          </p:nvPr>
        </p:nvSpPr>
        <p:spPr/>
        <p:txBody>
          <a:bodyPr/>
          <a:lstStyle/>
          <a:p>
            <a:fld id="{9118B896-F1DD-4EE8-8564-218FA227107B}" type="slidenum">
              <a:rPr lang="en-US" smtClean="0"/>
              <a:t>5</a:t>
            </a:fld>
            <a:endParaRPr lang="en-US"/>
          </a:p>
        </p:txBody>
      </p:sp>
    </p:spTree>
    <p:extLst>
      <p:ext uri="{BB962C8B-B14F-4D97-AF65-F5344CB8AC3E}">
        <p14:creationId xmlns:p14="http://schemas.microsoft.com/office/powerpoint/2010/main" val="3742976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7B724-D97C-91EC-DAA9-6221B79B7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C3F264-86D3-D078-B00A-A075E0691D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684E28-CC04-7114-583B-E989DBA755DF}"/>
              </a:ext>
            </a:extLst>
          </p:cNvPr>
          <p:cNvSpPr>
            <a:spLocks noGrp="1"/>
          </p:cNvSpPr>
          <p:nvPr>
            <p:ph type="body" idx="1"/>
          </p:nvPr>
        </p:nvSpPr>
        <p:spPr/>
        <p:txBody>
          <a:bodyPr/>
          <a:lstStyle/>
          <a:p>
            <a:r>
              <a:rPr lang="en-US" dirty="0"/>
              <a:t>Emphasize tailoring communication for non-financial audiences.</a:t>
            </a:r>
          </a:p>
        </p:txBody>
      </p:sp>
      <p:sp>
        <p:nvSpPr>
          <p:cNvPr id="4" name="Slide Number Placeholder 3">
            <a:extLst>
              <a:ext uri="{FF2B5EF4-FFF2-40B4-BE49-F238E27FC236}">
                <a16:creationId xmlns:a16="http://schemas.microsoft.com/office/drawing/2014/main" id="{1B5FF976-07B7-1862-8EA3-40037C8B63AA}"/>
              </a:ext>
            </a:extLst>
          </p:cNvPr>
          <p:cNvSpPr>
            <a:spLocks noGrp="1"/>
          </p:cNvSpPr>
          <p:nvPr>
            <p:ph type="sldNum" sz="quarter" idx="5"/>
          </p:nvPr>
        </p:nvSpPr>
        <p:spPr/>
        <p:txBody>
          <a:bodyPr/>
          <a:lstStyle/>
          <a:p>
            <a:fld id="{9118B896-F1DD-4EE8-8564-218FA227107B}" type="slidenum">
              <a:rPr lang="en-US" smtClean="0"/>
              <a:t>6</a:t>
            </a:fld>
            <a:endParaRPr lang="en-US"/>
          </a:p>
        </p:txBody>
      </p:sp>
    </p:spTree>
    <p:extLst>
      <p:ext uri="{BB962C8B-B14F-4D97-AF65-F5344CB8AC3E}">
        <p14:creationId xmlns:p14="http://schemas.microsoft.com/office/powerpoint/2010/main" val="996030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0AA30-2BB7-CB50-83FB-BBA227878E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B089E2-32E3-3A82-9352-4D1A48CCF0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820169-D6F0-F273-6303-AA24299B288D}"/>
              </a:ext>
            </a:extLst>
          </p:cNvPr>
          <p:cNvSpPr>
            <a:spLocks noGrp="1"/>
          </p:cNvSpPr>
          <p:nvPr>
            <p:ph type="body" idx="1"/>
          </p:nvPr>
        </p:nvSpPr>
        <p:spPr/>
        <p:txBody>
          <a:bodyPr/>
          <a:lstStyle/>
          <a:p>
            <a:r>
              <a:rPr lang="en-US" dirty="0"/>
              <a:t>Tie this directly to GFOA guidance on effective communication.</a:t>
            </a:r>
          </a:p>
          <a:p>
            <a:r>
              <a:rPr lang="en-US" dirty="0"/>
              <a:t> - Financially responsible and transparent</a:t>
            </a:r>
          </a:p>
          <a:p>
            <a:r>
              <a:rPr lang="en-US" dirty="0"/>
              <a:t> - Compliance is the responsibility of everyone</a:t>
            </a:r>
          </a:p>
          <a:p>
            <a:r>
              <a:rPr lang="en-US" dirty="0"/>
              <a:t> - Educate staff and stakeholders</a:t>
            </a:r>
          </a:p>
          <a:p>
            <a:r>
              <a:rPr lang="en-US" dirty="0"/>
              <a:t> - Compliance is an essential aspect of financial management.</a:t>
            </a:r>
          </a:p>
          <a:p>
            <a:r>
              <a:rPr lang="en-US" dirty="0"/>
              <a:t>WHAT IS THE STORY YOU WANT TO TELL?</a:t>
            </a:r>
          </a:p>
        </p:txBody>
      </p:sp>
      <p:sp>
        <p:nvSpPr>
          <p:cNvPr id="4" name="Slide Number Placeholder 3">
            <a:extLst>
              <a:ext uri="{FF2B5EF4-FFF2-40B4-BE49-F238E27FC236}">
                <a16:creationId xmlns:a16="http://schemas.microsoft.com/office/drawing/2014/main" id="{BB65A211-A3D9-7EB9-6893-981C278C8377}"/>
              </a:ext>
            </a:extLst>
          </p:cNvPr>
          <p:cNvSpPr>
            <a:spLocks noGrp="1"/>
          </p:cNvSpPr>
          <p:nvPr>
            <p:ph type="sldNum" sz="quarter" idx="5"/>
          </p:nvPr>
        </p:nvSpPr>
        <p:spPr/>
        <p:txBody>
          <a:bodyPr/>
          <a:lstStyle/>
          <a:p>
            <a:fld id="{9118B896-F1DD-4EE8-8564-218FA227107B}" type="slidenum">
              <a:rPr lang="en-US" smtClean="0"/>
              <a:t>7</a:t>
            </a:fld>
            <a:endParaRPr lang="en-US"/>
          </a:p>
        </p:txBody>
      </p:sp>
    </p:spTree>
    <p:extLst>
      <p:ext uri="{BB962C8B-B14F-4D97-AF65-F5344CB8AC3E}">
        <p14:creationId xmlns:p14="http://schemas.microsoft.com/office/powerpoint/2010/main" val="2978318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D1408-8EE5-FD15-C6FC-780D6C3F6D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BE6E88-5B07-C018-DF5C-9D725FF42E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04A20B-E4E7-4C12-CE4B-05BEBA2D4CC8}"/>
              </a:ext>
            </a:extLst>
          </p:cNvPr>
          <p:cNvSpPr>
            <a:spLocks noGrp="1"/>
          </p:cNvSpPr>
          <p:nvPr>
            <p:ph type="body" idx="1"/>
          </p:nvPr>
        </p:nvSpPr>
        <p:spPr/>
        <p:txBody>
          <a:bodyPr/>
          <a:lstStyle/>
          <a:p>
            <a:r>
              <a:rPr lang="en-US" dirty="0"/>
              <a:t>Explain that GFOA encourages supplementary reporting to improve transparency.</a:t>
            </a:r>
          </a:p>
          <a:p>
            <a:r>
              <a:rPr lang="en-US" dirty="0"/>
              <a:t> - Designed to assist those who need a less detailed overview of a government’s financial activities.</a:t>
            </a:r>
          </a:p>
          <a:p>
            <a:r>
              <a:rPr lang="en-US" dirty="0"/>
              <a:t> - PAFR is a way to communicate selected financial data to a broad audience.</a:t>
            </a:r>
          </a:p>
          <a:p>
            <a:r>
              <a:rPr lang="en-US" dirty="0"/>
              <a:t> - PAFR is not an annual report.  PAFRs contain financial information.</a:t>
            </a:r>
          </a:p>
          <a:p>
            <a:r>
              <a:rPr lang="en-US" dirty="0"/>
              <a:t> - Consolidated or aggregated presentations.</a:t>
            </a:r>
          </a:p>
          <a:p>
            <a:endParaRPr lang="en-US" dirty="0"/>
          </a:p>
          <a:p>
            <a:r>
              <a:rPr lang="en-US" dirty="0"/>
              <a:t>To be effective, reports should exhibit:</a:t>
            </a:r>
          </a:p>
          <a:p>
            <a:endParaRPr lang="en-US" dirty="0"/>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The data in the popular report should be extracted from the annual comprehensive financial</a:t>
            </a:r>
          </a:p>
          <a:p>
            <a:r>
              <a:rPr lang="en-US" sz="1200" kern="1200" dirty="0">
                <a:solidFill>
                  <a:schemeClr val="tx1"/>
                </a:solidFill>
                <a:effectLst/>
                <a:latin typeface="+mn-lt"/>
                <a:ea typeface="+mn-ea"/>
                <a:cs typeface="+mn-cs"/>
              </a:rPr>
              <a:t>report and use the same measurement focus and basis of accounting  as that used in the annual comprehensive financial report.</a:t>
            </a:r>
          </a:p>
          <a:p>
            <a:pPr lvl="0"/>
            <a:r>
              <a:rPr lang="en-US" sz="1200" kern="1200" dirty="0">
                <a:solidFill>
                  <a:schemeClr val="tx1"/>
                </a:solidFill>
                <a:effectLst/>
                <a:latin typeface="+mn-lt"/>
                <a:ea typeface="+mn-ea"/>
                <a:cs typeface="+mn-cs"/>
              </a:rPr>
              <a:t>The popular report should be issued on a timely basis, n o l a ter than six months after the close of the fiscal year, so that the i information i t con ta i n s i s still relevant;</a:t>
            </a:r>
          </a:p>
          <a:p>
            <a:pPr lvl="0"/>
            <a:r>
              <a:rPr lang="en-US" sz="1200" kern="1200" dirty="0">
                <a:solidFill>
                  <a:schemeClr val="tx1"/>
                </a:solidFill>
                <a:effectLst/>
                <a:latin typeface="+mn-lt"/>
                <a:ea typeface="+mn-ea"/>
                <a:cs typeface="+mn-cs"/>
              </a:rPr>
              <a:t>Th e scope of the popular report should be clearly indicated ( i . e. , does the popular report i n cl u de component units as well as the primary government?).</a:t>
            </a:r>
          </a:p>
          <a:p>
            <a:pPr lvl="0"/>
            <a:r>
              <a:rPr lang="en-US" sz="1200" kern="1200" dirty="0">
                <a:solidFill>
                  <a:schemeClr val="tx1"/>
                </a:solidFill>
                <a:effectLst/>
                <a:latin typeface="+mn-lt"/>
                <a:ea typeface="+mn-ea"/>
                <a:cs typeface="+mn-cs"/>
              </a:rPr>
              <a:t>The popular report should mention the existence of the annual comprehensive financial report for the benefit of readers desi r i n g more detailed  information.</a:t>
            </a:r>
          </a:p>
          <a:p>
            <a:pPr lvl="0"/>
            <a:r>
              <a:rPr lang="en-US" sz="1200" kern="1200" dirty="0">
                <a:solidFill>
                  <a:schemeClr val="tx1"/>
                </a:solidFill>
                <a:effectLst/>
                <a:latin typeface="+mn-lt"/>
                <a:ea typeface="+mn-ea"/>
                <a:cs typeface="+mn-cs"/>
              </a:rPr>
              <a:t>The popular report should convey financial information in a short, condensed and easily</a:t>
            </a:r>
          </a:p>
          <a:p>
            <a:r>
              <a:rPr lang="en-US" sz="1200" kern="1200" dirty="0">
                <a:solidFill>
                  <a:schemeClr val="tx1"/>
                </a:solidFill>
                <a:effectLst/>
                <a:latin typeface="+mn-lt"/>
                <a:ea typeface="+mn-ea"/>
                <a:cs typeface="+mn-cs"/>
              </a:rPr>
              <a:t>understood manner, present information i n an attractive and easy- to- follow format and be written in a concise and clear style;</a:t>
            </a:r>
          </a:p>
          <a:p>
            <a:pPr lvl="0"/>
            <a:r>
              <a:rPr lang="en-US" sz="1200" kern="1200" dirty="0">
                <a:solidFill>
                  <a:schemeClr val="tx1"/>
                </a:solidFill>
                <a:effectLst/>
                <a:latin typeface="+mn-lt"/>
                <a:ea typeface="+mn-ea"/>
                <a:cs typeface="+mn-cs"/>
              </a:rPr>
              <a:t>The popular report should provide demographic information and economic indicators of the government or service area to allow readers to gain context of the environment in which the government operates;</a:t>
            </a:r>
          </a:p>
          <a:p>
            <a:pPr lvl="0"/>
            <a:r>
              <a:rPr lang="en-US" sz="1200" kern="1200" dirty="0">
                <a:solidFill>
                  <a:schemeClr val="tx1"/>
                </a:solidFill>
                <a:effectLst/>
                <a:latin typeface="+mn-lt"/>
                <a:ea typeface="+mn-ea"/>
                <a:cs typeface="+mn-cs"/>
              </a:rPr>
              <a:t>The popular report should avoid technical jargon to meet the needs of a broad audience, and the reports message should be u underscored, a s appropriate, by photographs, charts, or other graphics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Popular report preparers should strive for creativity;</a:t>
            </a:r>
          </a:p>
          <a:p>
            <a:pPr lvl="0"/>
            <a:r>
              <a:rPr lang="en-US" sz="1200" kern="1200" dirty="0">
                <a:solidFill>
                  <a:schemeClr val="tx1"/>
                </a:solidFill>
                <a:effectLst/>
                <a:latin typeface="+mn-lt"/>
                <a:ea typeface="+mn-ea"/>
                <a:cs typeface="+mn-cs"/>
              </a:rPr>
              <a:t>Users of popular reports should be encouraged to provide feedback, and the popular reports should provide information on how they may do so; and</a:t>
            </a:r>
          </a:p>
          <a:p>
            <a:pPr lvl="0"/>
            <a:r>
              <a:rPr lang="en-US" sz="1200" kern="1200" dirty="0">
                <a:solidFill>
                  <a:schemeClr val="tx1"/>
                </a:solidFill>
                <a:effectLst/>
                <a:latin typeface="+mn-lt"/>
                <a:ea typeface="+mn-ea"/>
                <a:cs typeface="+mn-cs"/>
              </a:rPr>
              <a:t>Most  important, the popular report should establish its credibility with  its  intended readers by presenting  information i n a balanced and objective manner.</a:t>
            </a:r>
          </a:p>
          <a:p>
            <a:pPr lvl="0"/>
            <a:r>
              <a:rPr lang="en-US" sz="1200" kern="1200" dirty="0">
                <a:solidFill>
                  <a:schemeClr val="tx1"/>
                </a:solidFill>
                <a:effectLst/>
                <a:latin typeface="+mn-lt"/>
                <a:ea typeface="+mn-ea"/>
                <a:cs typeface="+mn-cs"/>
              </a:rPr>
              <a:t>Governments should use their available resources to make the popular report available to the community.  GFOA encourages governments to post the popular report on their website.  The government should notify the public about the availability of the popular report through appropriate channels (email, social media, </a:t>
            </a:r>
            <a:r>
              <a:rPr lang="en-US" sz="1200" kern="1200">
                <a:solidFill>
                  <a:schemeClr val="tx1"/>
                </a:solidFill>
                <a:effectLst/>
                <a:latin typeface="+mn-lt"/>
                <a:ea typeface="+mn-ea"/>
                <a:cs typeface="+mn-cs"/>
              </a:rPr>
              <a:t>press release, etc.)</a:t>
            </a:r>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1784BE88-6B22-D2B0-511A-8A08080CD79A}"/>
              </a:ext>
            </a:extLst>
          </p:cNvPr>
          <p:cNvSpPr>
            <a:spLocks noGrp="1"/>
          </p:cNvSpPr>
          <p:nvPr>
            <p:ph type="sldNum" sz="quarter" idx="5"/>
          </p:nvPr>
        </p:nvSpPr>
        <p:spPr/>
        <p:txBody>
          <a:bodyPr/>
          <a:lstStyle/>
          <a:p>
            <a:fld id="{9118B896-F1DD-4EE8-8564-218FA227107B}" type="slidenum">
              <a:rPr lang="en-US" smtClean="0"/>
              <a:t>8</a:t>
            </a:fld>
            <a:endParaRPr lang="en-US"/>
          </a:p>
        </p:txBody>
      </p:sp>
    </p:spTree>
    <p:extLst>
      <p:ext uri="{BB962C8B-B14F-4D97-AF65-F5344CB8AC3E}">
        <p14:creationId xmlns:p14="http://schemas.microsoft.com/office/powerpoint/2010/main" val="26544065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41A7A-F964-E1AD-841D-A9B7B23191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979598-FD99-C7F6-1AB9-77DA9CD009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13A814-255D-16F2-5B2D-2BC5A6EAAD78}"/>
              </a:ext>
            </a:extLst>
          </p:cNvPr>
          <p:cNvSpPr>
            <a:spLocks noGrp="1"/>
          </p:cNvSpPr>
          <p:nvPr>
            <p:ph type="body" idx="1"/>
          </p:nvPr>
        </p:nvSpPr>
        <p:spPr/>
        <p:txBody>
          <a:bodyPr/>
          <a:lstStyle/>
          <a:p>
            <a:r>
              <a:rPr lang="en-US" dirty="0"/>
              <a:t>Use real-world Alabama discussions about ‘excess fund balance’ or calls for tax reductions.</a:t>
            </a:r>
          </a:p>
          <a:p>
            <a:r>
              <a:rPr lang="en-US" dirty="0"/>
              <a:t>NON-SPENDABEL</a:t>
            </a:r>
          </a:p>
          <a:p>
            <a:r>
              <a:rPr lang="en-US" dirty="0"/>
              <a:t>RESTRICTED</a:t>
            </a:r>
          </a:p>
          <a:p>
            <a:r>
              <a:rPr lang="en-US" dirty="0"/>
              <a:t>COMMITTED </a:t>
            </a:r>
          </a:p>
          <a:p>
            <a:r>
              <a:rPr lang="en-US" dirty="0"/>
              <a:t>ASSIGNED</a:t>
            </a:r>
          </a:p>
          <a:p>
            <a:r>
              <a:rPr lang="en-US" dirty="0"/>
              <a:t>UNASSIGNED</a:t>
            </a:r>
          </a:p>
          <a:p>
            <a:r>
              <a:rPr lang="en-US" dirty="0"/>
              <a:t>Are there restrictions?  </a:t>
            </a:r>
          </a:p>
          <a:p>
            <a:r>
              <a:rPr lang="en-US" dirty="0"/>
              <a:t>Pension/OPEB</a:t>
            </a:r>
          </a:p>
          <a:p>
            <a:r>
              <a:rPr lang="en-US" dirty="0"/>
              <a:t>Public funds must be used for valid public purposes</a:t>
            </a:r>
          </a:p>
          <a:p>
            <a:r>
              <a:rPr lang="en-US" dirty="0"/>
              <a:t>Cannot be spent freely</a:t>
            </a:r>
          </a:p>
          <a:p>
            <a:r>
              <a:rPr lang="en-US" dirty="0"/>
              <a:t>GASB 54</a:t>
            </a:r>
          </a:p>
          <a:p>
            <a:endParaRPr lang="en-US" dirty="0"/>
          </a:p>
        </p:txBody>
      </p:sp>
      <p:sp>
        <p:nvSpPr>
          <p:cNvPr id="4" name="Slide Number Placeholder 3">
            <a:extLst>
              <a:ext uri="{FF2B5EF4-FFF2-40B4-BE49-F238E27FC236}">
                <a16:creationId xmlns:a16="http://schemas.microsoft.com/office/drawing/2014/main" id="{2E010C68-9A4A-A756-E786-20D09794383D}"/>
              </a:ext>
            </a:extLst>
          </p:cNvPr>
          <p:cNvSpPr>
            <a:spLocks noGrp="1"/>
          </p:cNvSpPr>
          <p:nvPr>
            <p:ph type="sldNum" sz="quarter" idx="5"/>
          </p:nvPr>
        </p:nvSpPr>
        <p:spPr/>
        <p:txBody>
          <a:bodyPr/>
          <a:lstStyle/>
          <a:p>
            <a:fld id="{9118B896-F1DD-4EE8-8564-218FA227107B}" type="slidenum">
              <a:rPr lang="en-US" smtClean="0"/>
              <a:t>9</a:t>
            </a:fld>
            <a:endParaRPr lang="en-US"/>
          </a:p>
        </p:txBody>
      </p:sp>
    </p:spTree>
    <p:extLst>
      <p:ext uri="{BB962C8B-B14F-4D97-AF65-F5344CB8AC3E}">
        <p14:creationId xmlns:p14="http://schemas.microsoft.com/office/powerpoint/2010/main" val="3637545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DFA11-1E65-B0B7-638A-25FE208BEE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CEA9C9-D0AB-AF73-E65A-AE5997F5C4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3F7A65-8190-CB6B-C202-77CB93DE1AB5}"/>
              </a:ext>
            </a:extLst>
          </p:cNvPr>
          <p:cNvSpPr>
            <a:spLocks noGrp="1"/>
          </p:cNvSpPr>
          <p:nvPr>
            <p:ph type="body" idx="1"/>
          </p:nvPr>
        </p:nvSpPr>
        <p:spPr/>
        <p:txBody>
          <a:bodyPr/>
          <a:lstStyle/>
          <a:p>
            <a:r>
              <a:rPr lang="en-US" dirty="0"/>
              <a:t>Encourage using visuals in council packets and presentations, not just annual reports.</a:t>
            </a:r>
          </a:p>
        </p:txBody>
      </p:sp>
      <p:sp>
        <p:nvSpPr>
          <p:cNvPr id="4" name="Slide Number Placeholder 3">
            <a:extLst>
              <a:ext uri="{FF2B5EF4-FFF2-40B4-BE49-F238E27FC236}">
                <a16:creationId xmlns:a16="http://schemas.microsoft.com/office/drawing/2014/main" id="{7C01D7E0-DB73-DEE5-6002-B9B0C445DC4B}"/>
              </a:ext>
            </a:extLst>
          </p:cNvPr>
          <p:cNvSpPr>
            <a:spLocks noGrp="1"/>
          </p:cNvSpPr>
          <p:nvPr>
            <p:ph type="sldNum" sz="quarter" idx="5"/>
          </p:nvPr>
        </p:nvSpPr>
        <p:spPr/>
        <p:txBody>
          <a:bodyPr/>
          <a:lstStyle/>
          <a:p>
            <a:fld id="{9118B896-F1DD-4EE8-8564-218FA227107B}" type="slidenum">
              <a:rPr lang="en-US" smtClean="0"/>
              <a:t>10</a:t>
            </a:fld>
            <a:endParaRPr lang="en-US"/>
          </a:p>
        </p:txBody>
      </p:sp>
    </p:spTree>
    <p:extLst>
      <p:ext uri="{BB962C8B-B14F-4D97-AF65-F5344CB8AC3E}">
        <p14:creationId xmlns:p14="http://schemas.microsoft.com/office/powerpoint/2010/main" val="379666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D7B7B-AB99-7C84-861D-65E1C0DCCD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29607E-99AB-1C67-2549-6F9628D5C7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071807-3BDE-FC07-A43F-BE25645CB802}"/>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5" name="Footer Placeholder 4">
            <a:extLst>
              <a:ext uri="{FF2B5EF4-FFF2-40B4-BE49-F238E27FC236}">
                <a16:creationId xmlns:a16="http://schemas.microsoft.com/office/drawing/2014/main" id="{D706404D-A280-9BEC-C3C4-32A93E54EF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D5E7B5-6D50-DB81-D57E-694A899E40FF}"/>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270131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88411-B650-2249-88C2-F0D42A239E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A62EE0-D9B8-C6DC-2829-D214C7A277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778715-D1B0-7204-E439-B7E451C64FE1}"/>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5" name="Footer Placeholder 4">
            <a:extLst>
              <a:ext uri="{FF2B5EF4-FFF2-40B4-BE49-F238E27FC236}">
                <a16:creationId xmlns:a16="http://schemas.microsoft.com/office/drawing/2014/main" id="{9EE3D997-D90B-6CC2-DA3E-C41EADE102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9A44D9-E875-68B9-81A8-D4BF2F876F4F}"/>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2029979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896409-02CD-00F2-CA2D-214920B88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0793CC-15AB-84E9-11CC-3B2839E6E2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1F5BC6-2CDA-0A6E-C90C-6CEBFB8A77D2}"/>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5" name="Footer Placeholder 4">
            <a:extLst>
              <a:ext uri="{FF2B5EF4-FFF2-40B4-BE49-F238E27FC236}">
                <a16:creationId xmlns:a16="http://schemas.microsoft.com/office/drawing/2014/main" id="{F2EE7D78-95F4-2745-F28E-2832614A33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0EC6A7-454C-7D5F-8DDF-A272DA11A20C}"/>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2964011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Blank">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336466DC-FE40-4620-937C-EEAD03FE50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2">
            <a:extLst>
              <a:ext uri="{FF2B5EF4-FFF2-40B4-BE49-F238E27FC236}">
                <a16:creationId xmlns:a16="http://schemas.microsoft.com/office/drawing/2014/main" id="{A988D7F2-B58D-4876-8832-F3D05557165F}"/>
              </a:ext>
            </a:extLst>
          </p:cNvPr>
          <p:cNvSpPr>
            <a:spLocks noGrp="1" noChangeArrowheads="1"/>
          </p:cNvSpPr>
          <p:nvPr>
            <p:ph type="title"/>
          </p:nvPr>
        </p:nvSpPr>
        <p:spPr bwMode="auto">
          <a:xfrm>
            <a:off x="383122" y="673100"/>
            <a:ext cx="11425767" cy="971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a:t>Click to edit Master title style</a:t>
            </a:r>
            <a:endParaRPr lang="en-GB" dirty="0"/>
          </a:p>
        </p:txBody>
      </p:sp>
      <p:sp>
        <p:nvSpPr>
          <p:cNvPr id="9" name="Rectangle 3">
            <a:extLst>
              <a:ext uri="{FF2B5EF4-FFF2-40B4-BE49-F238E27FC236}">
                <a16:creationId xmlns:a16="http://schemas.microsoft.com/office/drawing/2014/main" id="{65177EEC-2414-44C3-95F7-06D1844AC18D}"/>
              </a:ext>
            </a:extLst>
          </p:cNvPr>
          <p:cNvSpPr>
            <a:spLocks noGrp="1" noChangeArrowheads="1"/>
          </p:cNvSpPr>
          <p:nvPr>
            <p:ph idx="1"/>
          </p:nvPr>
        </p:nvSpPr>
        <p:spPr bwMode="auto">
          <a:xfrm>
            <a:off x="383122" y="1820874"/>
            <a:ext cx="11425767" cy="38131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4" name="Straight Connector 3">
            <a:extLst>
              <a:ext uri="{FF2B5EF4-FFF2-40B4-BE49-F238E27FC236}">
                <a16:creationId xmlns:a16="http://schemas.microsoft.com/office/drawing/2014/main" id="{B91F1A5D-DB17-084B-39A7-2F0C24E7BFD3}"/>
              </a:ext>
            </a:extLst>
          </p:cNvPr>
          <p:cNvCxnSpPr>
            <a:cxnSpLocks/>
          </p:cNvCxnSpPr>
          <p:nvPr userDrawn="1"/>
        </p:nvCxnSpPr>
        <p:spPr bwMode="auto">
          <a:xfrm>
            <a:off x="1685797" y="6170319"/>
            <a:ext cx="10058400" cy="0"/>
          </a:xfrm>
          <a:prstGeom prst="line">
            <a:avLst/>
          </a:prstGeom>
          <a:ln w="19050">
            <a:headEnd type="none" w="med" len="med"/>
            <a:tailEnd type="none" w="med" len="med"/>
          </a:ln>
        </p:spPr>
        <p:style>
          <a:lnRef idx="1">
            <a:schemeClr val="dk1"/>
          </a:lnRef>
          <a:fillRef idx="0">
            <a:schemeClr val="dk1"/>
          </a:fillRef>
          <a:effectRef idx="0">
            <a:schemeClr val="dk1"/>
          </a:effectRef>
          <a:fontRef idx="minor">
            <a:schemeClr val="tx1"/>
          </a:fontRef>
        </p:style>
      </p:cxnSp>
      <p:pic>
        <p:nvPicPr>
          <p:cNvPr id="2" name="Picture 1" descr="A logo with colorful dots&#10;&#10;AI-generated content may be incorrect.">
            <a:extLst>
              <a:ext uri="{FF2B5EF4-FFF2-40B4-BE49-F238E27FC236}">
                <a16:creationId xmlns:a16="http://schemas.microsoft.com/office/drawing/2014/main" id="{D782A0CD-CCD6-96EC-FA9D-F87C936FAA9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8884" y="5699465"/>
            <a:ext cx="1566914" cy="925482"/>
          </a:xfrm>
          <a:prstGeom prst="rect">
            <a:avLst/>
          </a:prstGeom>
        </p:spPr>
      </p:pic>
    </p:spTree>
    <p:extLst>
      <p:ext uri="{BB962C8B-B14F-4D97-AF65-F5344CB8AC3E}">
        <p14:creationId xmlns:p14="http://schemas.microsoft.com/office/powerpoint/2010/main" val="226645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62CE3-8FB1-B611-67AB-580A31A333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870D83-A004-9A8E-8DAB-74B2C251E1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52B666-0765-E9E8-311F-02DA8073C6DF}"/>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5" name="Footer Placeholder 4">
            <a:extLst>
              <a:ext uri="{FF2B5EF4-FFF2-40B4-BE49-F238E27FC236}">
                <a16:creationId xmlns:a16="http://schemas.microsoft.com/office/drawing/2014/main" id="{1D8B414C-3461-3AD0-8907-5DFC2DEB6B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6839ED-5BEA-08BD-7E0C-0A59EE504D65}"/>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2788872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BAB10-A4A3-FD01-4050-5F6748592B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B0CF89-251B-7C84-ADE9-6BC435EB68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AE2347-1A15-16ED-F04A-8EBBCD5B4999}"/>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5" name="Footer Placeholder 4">
            <a:extLst>
              <a:ext uri="{FF2B5EF4-FFF2-40B4-BE49-F238E27FC236}">
                <a16:creationId xmlns:a16="http://schemas.microsoft.com/office/drawing/2014/main" id="{E6BBAC0D-6F15-7357-420F-CCE2C5CD4D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59E53C-5B5D-A7F8-749B-C6E638ECA5F9}"/>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2910166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39DC-B46F-D6C1-892C-287B83AD7C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51A44E-7AC9-F525-ABF0-0CD80E0215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7C23FF-CB82-424A-E220-39335468E6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A7665E-B3EB-C4DD-2924-0DC22982861D}"/>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6" name="Footer Placeholder 5">
            <a:extLst>
              <a:ext uri="{FF2B5EF4-FFF2-40B4-BE49-F238E27FC236}">
                <a16:creationId xmlns:a16="http://schemas.microsoft.com/office/drawing/2014/main" id="{9918E4F0-5396-F228-D118-4569A0B692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59DB2-9589-3A9C-5A5A-CA09E4E860E1}"/>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157966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7F1E1-EF42-C4DA-0352-E49B1045CF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1A9534-F0CC-7640-C1CA-DFC4C735FD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F8ADE9-5915-678C-6712-98FAE96FFF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9106E5-DA63-3F46-2D2D-986CBF9708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C626D0-E6D2-07BC-5E9F-A34FAB903F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6A6A50-88EF-1B5F-DA78-A999FD1D65C7}"/>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8" name="Footer Placeholder 7">
            <a:extLst>
              <a:ext uri="{FF2B5EF4-FFF2-40B4-BE49-F238E27FC236}">
                <a16:creationId xmlns:a16="http://schemas.microsoft.com/office/drawing/2014/main" id="{157FCA67-5C5E-D45F-E32E-27891EDF20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A226611-29B4-AE01-43AA-CBED3B4D84C7}"/>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1816847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0D892-1AD5-6DD6-8C43-4955AFCB41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B6256E6-B3A1-15B6-CF56-D9038DC8B2F4}"/>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4" name="Footer Placeholder 3">
            <a:extLst>
              <a:ext uri="{FF2B5EF4-FFF2-40B4-BE49-F238E27FC236}">
                <a16:creationId xmlns:a16="http://schemas.microsoft.com/office/drawing/2014/main" id="{56989358-010B-3B59-7E10-AE98738353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FC2916-55C2-6C4D-6514-1BE57F44C7BD}"/>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4079923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471D0E-C476-F8F9-1C20-25FD2BC98500}"/>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3" name="Footer Placeholder 2">
            <a:extLst>
              <a:ext uri="{FF2B5EF4-FFF2-40B4-BE49-F238E27FC236}">
                <a16:creationId xmlns:a16="http://schemas.microsoft.com/office/drawing/2014/main" id="{776DC1DA-0CAD-6FF6-0BD6-3160E472F6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4CEA9C-4A93-379B-5EE0-B42E5B05C15F}"/>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3240287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2BDAF-6F7D-895C-176B-BA02292133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9C1247-5A41-2B55-6786-45F068C0DB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AEFEB1-295E-FA0C-B758-115A1A96C8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A190B7-B490-1649-1BE7-CB030F777B6A}"/>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6" name="Footer Placeholder 5">
            <a:extLst>
              <a:ext uri="{FF2B5EF4-FFF2-40B4-BE49-F238E27FC236}">
                <a16:creationId xmlns:a16="http://schemas.microsoft.com/office/drawing/2014/main" id="{83915816-1D2E-CDBD-9D4C-566AE500BA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6E2666-C149-F2C1-B9A5-EFB8DD1C5745}"/>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241697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C109D-59FA-9F1E-DD9C-89CD00EEA4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EE29E3B-B4EB-C3D2-72C0-C46DF03530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45A5BB-756A-5805-7735-8CA7B8855E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D3A8FB-6448-2B56-2C7A-53748B0B5E99}"/>
              </a:ext>
            </a:extLst>
          </p:cNvPr>
          <p:cNvSpPr>
            <a:spLocks noGrp="1"/>
          </p:cNvSpPr>
          <p:nvPr>
            <p:ph type="dt" sz="half" idx="10"/>
          </p:nvPr>
        </p:nvSpPr>
        <p:spPr/>
        <p:txBody>
          <a:bodyPr/>
          <a:lstStyle/>
          <a:p>
            <a:fld id="{124FF694-0601-4F2F-B0A0-A7E526313DEC}" type="datetimeFigureOut">
              <a:rPr lang="en-US" smtClean="0"/>
              <a:t>3/30/2026</a:t>
            </a:fld>
            <a:endParaRPr lang="en-US"/>
          </a:p>
        </p:txBody>
      </p:sp>
      <p:sp>
        <p:nvSpPr>
          <p:cNvPr id="6" name="Footer Placeholder 5">
            <a:extLst>
              <a:ext uri="{FF2B5EF4-FFF2-40B4-BE49-F238E27FC236}">
                <a16:creationId xmlns:a16="http://schemas.microsoft.com/office/drawing/2014/main" id="{77DBACD1-9A05-D60F-47D1-2C9FB1096C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C13225-0A21-6BB4-3B44-EAC75F2DE36E}"/>
              </a:ext>
            </a:extLst>
          </p:cNvPr>
          <p:cNvSpPr>
            <a:spLocks noGrp="1"/>
          </p:cNvSpPr>
          <p:nvPr>
            <p:ph type="sldNum" sz="quarter" idx="12"/>
          </p:nvPr>
        </p:nvSpPr>
        <p:spPr/>
        <p:txBody>
          <a:bodyPr/>
          <a:lstStyle/>
          <a:p>
            <a:fld id="{15A689A9-DE89-4979-A23D-030EBA3D6E01}" type="slidenum">
              <a:rPr lang="en-US" smtClean="0"/>
              <a:t>‹#›</a:t>
            </a:fld>
            <a:endParaRPr lang="en-US"/>
          </a:p>
        </p:txBody>
      </p:sp>
    </p:spTree>
    <p:extLst>
      <p:ext uri="{BB962C8B-B14F-4D97-AF65-F5344CB8AC3E}">
        <p14:creationId xmlns:p14="http://schemas.microsoft.com/office/powerpoint/2010/main" val="421145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F38727-1384-C165-36DF-8B970C3242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AB1C1C-D400-BBA4-86D0-C771E78320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B3C382-5108-6780-B1BB-3FFB1BFE57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4FF694-0601-4F2F-B0A0-A7E526313DEC}" type="datetimeFigureOut">
              <a:rPr lang="en-US" smtClean="0"/>
              <a:t>3/30/2026</a:t>
            </a:fld>
            <a:endParaRPr lang="en-US"/>
          </a:p>
        </p:txBody>
      </p:sp>
      <p:sp>
        <p:nvSpPr>
          <p:cNvPr id="5" name="Footer Placeholder 4">
            <a:extLst>
              <a:ext uri="{FF2B5EF4-FFF2-40B4-BE49-F238E27FC236}">
                <a16:creationId xmlns:a16="http://schemas.microsoft.com/office/drawing/2014/main" id="{769A9AA8-4280-5E7F-C027-6E02FB09D3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BDB21F0-FBF1-F443-1E30-AC54DB6BAE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5A689A9-DE89-4979-A23D-030EBA3D6E01}" type="slidenum">
              <a:rPr lang="en-US" smtClean="0"/>
              <a:t>‹#›</a:t>
            </a:fld>
            <a:endParaRPr lang="en-US"/>
          </a:p>
        </p:txBody>
      </p:sp>
    </p:spTree>
    <p:extLst>
      <p:ext uri="{BB962C8B-B14F-4D97-AF65-F5344CB8AC3E}">
        <p14:creationId xmlns:p14="http://schemas.microsoft.com/office/powerpoint/2010/main" val="3150955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duotone>
              <a:schemeClr val="bg2">
                <a:shade val="45000"/>
                <a:satMod val="135000"/>
              </a:schemeClr>
              <a:prstClr val="white"/>
            </a:duotone>
          </a:blip>
          <a:srcRect/>
          <a:tile tx="0" ty="0" sx="100000" sy="100000" flip="none" algn="tl"/>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D2BCDE8-D8C1-E91B-685D-7A0063ECB4A0}"/>
              </a:ext>
            </a:extLst>
          </p:cNvPr>
          <p:cNvSpPr txBox="1"/>
          <p:nvPr/>
        </p:nvSpPr>
        <p:spPr>
          <a:xfrm>
            <a:off x="1707690" y="602683"/>
            <a:ext cx="8776620" cy="2185214"/>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Rethinking Financial Reporting</a:t>
            </a: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Subtitle 2">
            <a:extLst>
              <a:ext uri="{FF2B5EF4-FFF2-40B4-BE49-F238E27FC236}">
                <a16:creationId xmlns:a16="http://schemas.microsoft.com/office/drawing/2014/main" id="{8DCFBE25-6792-E713-A860-65328060B451}"/>
              </a:ext>
            </a:extLst>
          </p:cNvPr>
          <p:cNvSpPr txBox="1">
            <a:spLocks/>
          </p:cNvSpPr>
          <p:nvPr/>
        </p:nvSpPr>
        <p:spPr>
          <a:xfrm>
            <a:off x="4010025" y="2787896"/>
            <a:ext cx="4171950" cy="1005587"/>
          </a:xfrm>
          <a:prstGeom prst="rect">
            <a:avLst/>
          </a:prstGeom>
        </p:spPr>
        <p:txBody>
          <a:bodyPr>
            <a:normAutofit fontScale="70000" lnSpcReduction="20000"/>
          </a:bodyPr>
          <a:lstStyle>
            <a:lvl1pPr algn="l" rtl="0" eaLnBrk="1" fontAlgn="base" hangingPunct="1">
              <a:spcBef>
                <a:spcPct val="20000"/>
              </a:spcBef>
              <a:spcAft>
                <a:spcPct val="0"/>
              </a:spcAft>
              <a:defRPr>
                <a:solidFill>
                  <a:srgbClr val="786860"/>
                </a:solidFill>
                <a:latin typeface="Arial" panose="020B0604020202020204" pitchFamily="34" charset="0"/>
                <a:ea typeface="+mn-ea"/>
                <a:cs typeface="Arial" panose="020B0604020202020204" pitchFamily="34" charset="0"/>
              </a:defRPr>
            </a:lvl1pPr>
            <a:lvl2pPr marL="252426" indent="-251234" algn="l" rtl="0" eaLnBrk="1" fontAlgn="base" hangingPunct="1">
              <a:spcBef>
                <a:spcPct val="20000"/>
              </a:spcBef>
              <a:spcAft>
                <a:spcPct val="0"/>
              </a:spcAft>
              <a:buChar char="•"/>
              <a:defRPr>
                <a:solidFill>
                  <a:srgbClr val="786860"/>
                </a:solidFill>
                <a:latin typeface="Arial" panose="020B0604020202020204" pitchFamily="34" charset="0"/>
                <a:cs typeface="Arial" panose="020B0604020202020204" pitchFamily="34" charset="0"/>
              </a:defRPr>
            </a:lvl2pPr>
            <a:lvl3pPr marL="481037" indent="-227422" algn="l" rtl="0" eaLnBrk="1" fontAlgn="base" hangingPunct="1">
              <a:spcBef>
                <a:spcPct val="20000"/>
              </a:spcBef>
              <a:spcAft>
                <a:spcPct val="0"/>
              </a:spcAft>
              <a:buFont typeface="Univers HSBCPB Con 520" pitchFamily="34" charset="0"/>
              <a:buChar char="-"/>
              <a:defRPr sz="1050">
                <a:solidFill>
                  <a:srgbClr val="786860"/>
                </a:solidFill>
                <a:latin typeface="Arial" panose="020B0604020202020204" pitchFamily="34" charset="0"/>
                <a:cs typeface="Arial" panose="020B0604020202020204" pitchFamily="34" charset="0"/>
              </a:defRPr>
            </a:lvl3pPr>
            <a:lvl4pPr marL="728699" indent="-246473" algn="l" rtl="0" eaLnBrk="1" fontAlgn="base" hangingPunct="1">
              <a:spcBef>
                <a:spcPct val="20000"/>
              </a:spcBef>
              <a:spcAft>
                <a:spcPct val="0"/>
              </a:spcAft>
              <a:buFont typeface="Univers HSBCPB Con 520" pitchFamily="34" charset="0"/>
              <a:buChar char="-"/>
              <a:defRPr sz="1050">
                <a:solidFill>
                  <a:srgbClr val="786860"/>
                </a:solidFill>
                <a:latin typeface="Arial" panose="020B0604020202020204" pitchFamily="34" charset="0"/>
                <a:cs typeface="Arial" panose="020B0604020202020204" pitchFamily="34" charset="0"/>
              </a:defRPr>
            </a:lvl4pPr>
            <a:lvl5pPr marL="976362" indent="-246473" algn="l" rtl="0" eaLnBrk="1" fontAlgn="base" hangingPunct="1">
              <a:spcBef>
                <a:spcPct val="20000"/>
              </a:spcBef>
              <a:spcAft>
                <a:spcPct val="0"/>
              </a:spcAft>
              <a:buFont typeface="Univers HSBCPB Con 520" pitchFamily="34" charset="0"/>
              <a:buChar char="-"/>
              <a:defRPr sz="1050">
                <a:solidFill>
                  <a:srgbClr val="786860"/>
                </a:solidFill>
                <a:latin typeface="Arial" panose="020B0604020202020204" pitchFamily="34" charset="0"/>
                <a:cs typeface="Arial" panose="020B0604020202020204" pitchFamily="34" charset="0"/>
              </a:defRPr>
            </a:lvl5pPr>
            <a:lvl6pPr marL="1319279" indent="-246473" algn="l" rtl="0" eaLnBrk="1" fontAlgn="base" hangingPunct="1">
              <a:spcBef>
                <a:spcPct val="20000"/>
              </a:spcBef>
              <a:spcAft>
                <a:spcPct val="0"/>
              </a:spcAft>
              <a:buFont typeface="Univers HSBCPB Con 520" pitchFamily="34" charset="0"/>
              <a:buChar char="-"/>
              <a:defRPr sz="1050">
                <a:solidFill>
                  <a:srgbClr val="786860"/>
                </a:solidFill>
                <a:latin typeface="+mn-lt"/>
              </a:defRPr>
            </a:lvl6pPr>
            <a:lvl7pPr marL="1662196" indent="-246473" algn="l" rtl="0" eaLnBrk="1" fontAlgn="base" hangingPunct="1">
              <a:spcBef>
                <a:spcPct val="20000"/>
              </a:spcBef>
              <a:spcAft>
                <a:spcPct val="0"/>
              </a:spcAft>
              <a:buFont typeface="Univers HSBCPB Con 520" pitchFamily="34" charset="0"/>
              <a:buChar char="-"/>
              <a:defRPr sz="1050">
                <a:solidFill>
                  <a:srgbClr val="786860"/>
                </a:solidFill>
                <a:latin typeface="+mn-lt"/>
              </a:defRPr>
            </a:lvl7pPr>
            <a:lvl8pPr marL="2005114" indent="-246473" algn="l" rtl="0" eaLnBrk="1" fontAlgn="base" hangingPunct="1">
              <a:spcBef>
                <a:spcPct val="20000"/>
              </a:spcBef>
              <a:spcAft>
                <a:spcPct val="0"/>
              </a:spcAft>
              <a:buFont typeface="Univers HSBCPB Con 520" pitchFamily="34" charset="0"/>
              <a:buChar char="-"/>
              <a:defRPr sz="1050">
                <a:solidFill>
                  <a:srgbClr val="786860"/>
                </a:solidFill>
                <a:latin typeface="+mn-lt"/>
              </a:defRPr>
            </a:lvl8pPr>
            <a:lvl9pPr marL="2348031" indent="-246473" algn="l" rtl="0" eaLnBrk="1" fontAlgn="base" hangingPunct="1">
              <a:spcBef>
                <a:spcPct val="20000"/>
              </a:spcBef>
              <a:spcAft>
                <a:spcPct val="0"/>
              </a:spcAft>
              <a:buFont typeface="Univers HSBCPB Con 520" pitchFamily="34" charset="0"/>
              <a:buChar char="-"/>
              <a:defRPr sz="1050">
                <a:solidFill>
                  <a:srgbClr val="786860"/>
                </a:solidFill>
                <a:latin typeface="+mn-lt"/>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3200" b="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 Alabama Power Accountants Association</a:t>
            </a: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3200" kern="0" dirty="0">
                <a:solidFill>
                  <a:schemeClr val="tx1"/>
                </a:solidFill>
              </a:rPr>
              <a:t>Michael Brand, CPA, CGMA</a:t>
            </a:r>
            <a:endParaRPr kumimoji="0" lang="en-US" sz="3200" b="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pic>
        <p:nvPicPr>
          <p:cNvPr id="7" name="Picture 6" descr="A logo with colorful dots&#10;&#10;AI-generated content may be incorrect.">
            <a:extLst>
              <a:ext uri="{FF2B5EF4-FFF2-40B4-BE49-F238E27FC236}">
                <a16:creationId xmlns:a16="http://schemas.microsoft.com/office/drawing/2014/main" id="{AA4B3525-6C54-A64D-C264-FB6FD0DEC1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37350" y="3793484"/>
            <a:ext cx="3717300" cy="2501454"/>
          </a:xfrm>
          <a:prstGeom prst="rect">
            <a:avLst/>
          </a:prstGeom>
        </p:spPr>
      </p:pic>
    </p:spTree>
    <p:extLst>
      <p:ext uri="{BB962C8B-B14F-4D97-AF65-F5344CB8AC3E}">
        <p14:creationId xmlns:p14="http://schemas.microsoft.com/office/powerpoint/2010/main" val="251401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EAEBA-108E-C695-A209-A6B7DE9B1FF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30D7340-93B8-D4C9-94E4-EADF5768B27C}"/>
              </a:ext>
            </a:extLst>
          </p:cNvPr>
          <p:cNvSpPr>
            <a:spLocks noGrp="1"/>
          </p:cNvSpPr>
          <p:nvPr>
            <p:ph type="sldNum" sz="quarter" idx="4"/>
          </p:nvPr>
        </p:nvSpPr>
        <p:spPr/>
        <p:txBody>
          <a:bodyPr/>
          <a:lstStyle/>
          <a:p>
            <a:fld id="{48F63A3B-78C7-47BE-AE5E-E10140E04643}" type="slidenum">
              <a:rPr lang="en-US" smtClean="0">
                <a:solidFill>
                  <a:schemeClr val="tx1"/>
                </a:solidFill>
              </a:rPr>
              <a:t>10</a:t>
            </a:fld>
            <a:endParaRPr lang="en-US" dirty="0">
              <a:solidFill>
                <a:schemeClr val="tx1"/>
              </a:solidFill>
            </a:endParaRPr>
          </a:p>
        </p:txBody>
      </p:sp>
      <p:sp>
        <p:nvSpPr>
          <p:cNvPr id="4" name="Content Placeholder 3">
            <a:extLst>
              <a:ext uri="{FF2B5EF4-FFF2-40B4-BE49-F238E27FC236}">
                <a16:creationId xmlns:a16="http://schemas.microsoft.com/office/drawing/2014/main" id="{7661F7C0-1B84-93F3-563F-DCE324F433AC}"/>
              </a:ext>
            </a:extLst>
          </p:cNvPr>
          <p:cNvSpPr>
            <a:spLocks noGrp="1"/>
          </p:cNvSpPr>
          <p:nvPr>
            <p:ph idx="1"/>
          </p:nvPr>
        </p:nvSpPr>
        <p:spPr/>
        <p:txBody>
          <a:bodyPr/>
          <a:lstStyle/>
          <a:p>
            <a:r>
              <a:rPr lang="en-US" dirty="0"/>
              <a:t>Trend charts for revenues and expenditures</a:t>
            </a:r>
          </a:p>
          <a:p>
            <a:r>
              <a:rPr lang="en-US" dirty="0"/>
              <a:t>Simple graphs instead of dense tables</a:t>
            </a:r>
          </a:p>
          <a:p>
            <a:r>
              <a:rPr lang="en-US" dirty="0"/>
              <a:t>Consistent visuals across reports</a:t>
            </a:r>
          </a:p>
        </p:txBody>
      </p:sp>
      <p:sp>
        <p:nvSpPr>
          <p:cNvPr id="11" name="TextBox 10">
            <a:extLst>
              <a:ext uri="{FF2B5EF4-FFF2-40B4-BE49-F238E27FC236}">
                <a16:creationId xmlns:a16="http://schemas.microsoft.com/office/drawing/2014/main" id="{F2C274A7-B474-272A-140A-1259098069B0}"/>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Using Visuals Effectively</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19154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FCEA8-339D-DBF1-6708-4DAFD1A3E48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620660C-5C57-E4B1-E0E6-876206E7A60F}"/>
              </a:ext>
            </a:extLst>
          </p:cNvPr>
          <p:cNvSpPr>
            <a:spLocks noGrp="1"/>
          </p:cNvSpPr>
          <p:nvPr>
            <p:ph type="sldNum" sz="quarter" idx="4"/>
          </p:nvPr>
        </p:nvSpPr>
        <p:spPr/>
        <p:txBody>
          <a:bodyPr/>
          <a:lstStyle/>
          <a:p>
            <a:fld id="{48F63A3B-78C7-47BE-AE5E-E10140E04643}" type="slidenum">
              <a:rPr lang="en-US" smtClean="0">
                <a:solidFill>
                  <a:schemeClr val="tx1"/>
                </a:solidFill>
              </a:rPr>
              <a:t>11</a:t>
            </a:fld>
            <a:endParaRPr lang="en-US" dirty="0">
              <a:solidFill>
                <a:schemeClr val="tx1"/>
              </a:solidFill>
            </a:endParaRPr>
          </a:p>
        </p:txBody>
      </p:sp>
      <p:sp>
        <p:nvSpPr>
          <p:cNvPr id="4" name="Content Placeholder 3">
            <a:extLst>
              <a:ext uri="{FF2B5EF4-FFF2-40B4-BE49-F238E27FC236}">
                <a16:creationId xmlns:a16="http://schemas.microsoft.com/office/drawing/2014/main" id="{16E21575-3A5C-659F-2163-9FF4DB3C5062}"/>
              </a:ext>
            </a:extLst>
          </p:cNvPr>
          <p:cNvSpPr>
            <a:spLocks noGrp="1"/>
          </p:cNvSpPr>
          <p:nvPr>
            <p:ph idx="1"/>
          </p:nvPr>
        </p:nvSpPr>
        <p:spPr/>
        <p:txBody>
          <a:bodyPr/>
          <a:lstStyle/>
          <a:p>
            <a:r>
              <a:rPr lang="en-US" dirty="0"/>
              <a:t>Better policy and budget decisions</a:t>
            </a:r>
          </a:p>
          <a:p>
            <a:r>
              <a:rPr lang="en-US" dirty="0"/>
              <a:t>Increased transparency and trust</a:t>
            </a:r>
          </a:p>
          <a:p>
            <a:r>
              <a:rPr lang="en-US" dirty="0"/>
              <a:t>Reduced misinterpretation of financial data</a:t>
            </a:r>
          </a:p>
        </p:txBody>
      </p:sp>
      <p:sp>
        <p:nvSpPr>
          <p:cNvPr id="11" name="TextBox 10">
            <a:extLst>
              <a:ext uri="{FF2B5EF4-FFF2-40B4-BE49-F238E27FC236}">
                <a16:creationId xmlns:a16="http://schemas.microsoft.com/office/drawing/2014/main" id="{497E3B43-676D-6A9A-D54F-96B913114009}"/>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Benefits of Improved Reporting</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21369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E9FDB-045F-F0E4-C466-6601EC7B10B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8C6CD23-A328-9B8F-0630-8C8F8D963014}"/>
              </a:ext>
            </a:extLst>
          </p:cNvPr>
          <p:cNvSpPr>
            <a:spLocks noGrp="1"/>
          </p:cNvSpPr>
          <p:nvPr>
            <p:ph type="sldNum" sz="quarter" idx="4"/>
          </p:nvPr>
        </p:nvSpPr>
        <p:spPr/>
        <p:txBody>
          <a:bodyPr/>
          <a:lstStyle/>
          <a:p>
            <a:fld id="{48F63A3B-78C7-47BE-AE5E-E10140E04643}" type="slidenum">
              <a:rPr lang="en-US" smtClean="0">
                <a:solidFill>
                  <a:schemeClr val="tx1"/>
                </a:solidFill>
              </a:rPr>
              <a:t>12</a:t>
            </a:fld>
            <a:endParaRPr lang="en-US" dirty="0">
              <a:solidFill>
                <a:schemeClr val="tx1"/>
              </a:solidFill>
            </a:endParaRPr>
          </a:p>
        </p:txBody>
      </p:sp>
      <p:sp>
        <p:nvSpPr>
          <p:cNvPr id="4" name="Content Placeholder 3">
            <a:extLst>
              <a:ext uri="{FF2B5EF4-FFF2-40B4-BE49-F238E27FC236}">
                <a16:creationId xmlns:a16="http://schemas.microsoft.com/office/drawing/2014/main" id="{CA0AE027-5094-CB99-8B85-801EE99AF107}"/>
              </a:ext>
            </a:extLst>
          </p:cNvPr>
          <p:cNvSpPr>
            <a:spLocks noGrp="1"/>
          </p:cNvSpPr>
          <p:nvPr>
            <p:ph idx="1"/>
          </p:nvPr>
        </p:nvSpPr>
        <p:spPr/>
        <p:txBody>
          <a:bodyPr/>
          <a:lstStyle/>
          <a:p>
            <a:r>
              <a:rPr lang="en-US" dirty="0"/>
              <a:t>Know your audience</a:t>
            </a:r>
          </a:p>
          <a:p>
            <a:r>
              <a:rPr lang="en-US" dirty="0"/>
              <a:t>Use GFOA tools and guidance</a:t>
            </a:r>
          </a:p>
          <a:p>
            <a:r>
              <a:rPr lang="en-US" dirty="0"/>
              <a:t>Make financial reporting a strategic asset</a:t>
            </a:r>
          </a:p>
        </p:txBody>
      </p:sp>
      <p:sp>
        <p:nvSpPr>
          <p:cNvPr id="11" name="TextBox 10">
            <a:extLst>
              <a:ext uri="{FF2B5EF4-FFF2-40B4-BE49-F238E27FC236}">
                <a16:creationId xmlns:a16="http://schemas.microsoft.com/office/drawing/2014/main" id="{8D31E4C9-D87C-87BB-9675-C03619E49A97}"/>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Key Takeaways</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24738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711F0-4E19-2DEB-844A-B20B8F56194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C0C6CDF-FD53-7F02-9CF2-EBF14FEDD430}"/>
              </a:ext>
            </a:extLst>
          </p:cNvPr>
          <p:cNvSpPr>
            <a:spLocks noGrp="1"/>
          </p:cNvSpPr>
          <p:nvPr>
            <p:ph type="sldNum" sz="quarter" idx="4"/>
          </p:nvPr>
        </p:nvSpPr>
        <p:spPr/>
        <p:txBody>
          <a:bodyPr/>
          <a:lstStyle/>
          <a:p>
            <a:fld id="{48F63A3B-78C7-47BE-AE5E-E10140E04643}" type="slidenum">
              <a:rPr lang="en-US" smtClean="0">
                <a:solidFill>
                  <a:schemeClr val="tx1"/>
                </a:solidFill>
              </a:rPr>
              <a:t>13</a:t>
            </a:fld>
            <a:endParaRPr lang="en-US" dirty="0">
              <a:solidFill>
                <a:schemeClr val="tx1"/>
              </a:solidFill>
            </a:endParaRPr>
          </a:p>
        </p:txBody>
      </p:sp>
      <p:sp>
        <p:nvSpPr>
          <p:cNvPr id="11" name="TextBox 10">
            <a:extLst>
              <a:ext uri="{FF2B5EF4-FFF2-40B4-BE49-F238E27FC236}">
                <a16:creationId xmlns:a16="http://schemas.microsoft.com/office/drawing/2014/main" id="{196040FA-FF6E-BB2C-FF32-C70289898BAA}"/>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Fund Balance/Net Asset Trend (Sample)</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graphicFrame>
        <p:nvGraphicFramePr>
          <p:cNvPr id="6" name="Chart 5">
            <a:extLst>
              <a:ext uri="{FF2B5EF4-FFF2-40B4-BE49-F238E27FC236}">
                <a16:creationId xmlns:a16="http://schemas.microsoft.com/office/drawing/2014/main" id="{2DD54B42-A2DF-4993-77B0-7AA9E91FF839}"/>
              </a:ext>
            </a:extLst>
          </p:cNvPr>
          <p:cNvGraphicFramePr>
            <a:graphicFrameLocks noGrp="1"/>
          </p:cNvGraphicFramePr>
          <p:nvPr>
            <p:extLst>
              <p:ext uri="{D42A27DB-BD31-4B8C-83A1-F6EECF244321}">
                <p14:modId xmlns:p14="http://schemas.microsoft.com/office/powerpoint/2010/main" val="1755520973"/>
              </p:ext>
            </p:extLst>
          </p:nvPr>
        </p:nvGraphicFramePr>
        <p:xfrm>
          <a:off x="2438394" y="1371600"/>
          <a:ext cx="73152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96297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717C8-76A9-83E5-DE46-66CD47BD58B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A3C807A-489A-92F4-26B9-EAC3009C4218}"/>
              </a:ext>
            </a:extLst>
          </p:cNvPr>
          <p:cNvSpPr>
            <a:spLocks noGrp="1"/>
          </p:cNvSpPr>
          <p:nvPr>
            <p:ph type="sldNum" sz="quarter" idx="4"/>
          </p:nvPr>
        </p:nvSpPr>
        <p:spPr/>
        <p:txBody>
          <a:bodyPr/>
          <a:lstStyle/>
          <a:p>
            <a:fld id="{48F63A3B-78C7-47BE-AE5E-E10140E04643}" type="slidenum">
              <a:rPr lang="en-US" smtClean="0">
                <a:solidFill>
                  <a:schemeClr val="tx1"/>
                </a:solidFill>
              </a:rPr>
              <a:t>14</a:t>
            </a:fld>
            <a:endParaRPr lang="en-US" dirty="0">
              <a:solidFill>
                <a:schemeClr val="tx1"/>
              </a:solidFill>
            </a:endParaRPr>
          </a:p>
        </p:txBody>
      </p:sp>
      <p:sp>
        <p:nvSpPr>
          <p:cNvPr id="11" name="TextBox 10">
            <a:extLst>
              <a:ext uri="{FF2B5EF4-FFF2-40B4-BE49-F238E27FC236}">
                <a16:creationId xmlns:a16="http://schemas.microsoft.com/office/drawing/2014/main" id="{12BD3112-CD3F-0F11-C9FB-5D19506457FC}"/>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Revenue Mix (Sample)</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graphicFrame>
        <p:nvGraphicFramePr>
          <p:cNvPr id="3" name="Chart 2">
            <a:extLst>
              <a:ext uri="{FF2B5EF4-FFF2-40B4-BE49-F238E27FC236}">
                <a16:creationId xmlns:a16="http://schemas.microsoft.com/office/drawing/2014/main" id="{45995EB8-D92B-FE17-2AA3-DBBEFC1CE9AA}"/>
              </a:ext>
            </a:extLst>
          </p:cNvPr>
          <p:cNvGraphicFramePr>
            <a:graphicFrameLocks noGrp="1"/>
          </p:cNvGraphicFramePr>
          <p:nvPr>
            <p:extLst>
              <p:ext uri="{D42A27DB-BD31-4B8C-83A1-F6EECF244321}">
                <p14:modId xmlns:p14="http://schemas.microsoft.com/office/powerpoint/2010/main" val="2256588602"/>
              </p:ext>
            </p:extLst>
          </p:nvPr>
        </p:nvGraphicFramePr>
        <p:xfrm>
          <a:off x="2438394" y="1371600"/>
          <a:ext cx="73152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48305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AD7BD-FDC7-66A7-C09B-A0E1F0A6A80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407AF94-0605-13E7-97C1-04CFA76C78F4}"/>
              </a:ext>
            </a:extLst>
          </p:cNvPr>
          <p:cNvSpPr>
            <a:spLocks noGrp="1"/>
          </p:cNvSpPr>
          <p:nvPr>
            <p:ph type="sldNum" sz="quarter" idx="4"/>
          </p:nvPr>
        </p:nvSpPr>
        <p:spPr/>
        <p:txBody>
          <a:bodyPr/>
          <a:lstStyle/>
          <a:p>
            <a:fld id="{48F63A3B-78C7-47BE-AE5E-E10140E04643}" type="slidenum">
              <a:rPr lang="en-US" smtClean="0">
                <a:solidFill>
                  <a:schemeClr val="tx1"/>
                </a:solidFill>
              </a:rPr>
              <a:t>15</a:t>
            </a:fld>
            <a:endParaRPr lang="en-US" dirty="0">
              <a:solidFill>
                <a:schemeClr val="tx1"/>
              </a:solidFill>
            </a:endParaRPr>
          </a:p>
        </p:txBody>
      </p:sp>
      <p:sp>
        <p:nvSpPr>
          <p:cNvPr id="11" name="TextBox 10">
            <a:extLst>
              <a:ext uri="{FF2B5EF4-FFF2-40B4-BE49-F238E27FC236}">
                <a16:creationId xmlns:a16="http://schemas.microsoft.com/office/drawing/2014/main" id="{4CE6AEFF-C647-FCD0-CCFC-DD8D3AD19D45}"/>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Expenditure Growth by Function (Sample)</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graphicFrame>
        <p:nvGraphicFramePr>
          <p:cNvPr id="4" name="Chart 3">
            <a:extLst>
              <a:ext uri="{FF2B5EF4-FFF2-40B4-BE49-F238E27FC236}">
                <a16:creationId xmlns:a16="http://schemas.microsoft.com/office/drawing/2014/main" id="{DF357B37-DBF6-781B-E8AF-9AB0280A99D4}"/>
              </a:ext>
            </a:extLst>
          </p:cNvPr>
          <p:cNvGraphicFramePr>
            <a:graphicFrameLocks noGrp="1"/>
          </p:cNvGraphicFramePr>
          <p:nvPr>
            <p:extLst>
              <p:ext uri="{D42A27DB-BD31-4B8C-83A1-F6EECF244321}">
                <p14:modId xmlns:p14="http://schemas.microsoft.com/office/powerpoint/2010/main" val="3602573239"/>
              </p:ext>
            </p:extLst>
          </p:nvPr>
        </p:nvGraphicFramePr>
        <p:xfrm>
          <a:off x="2438394" y="1371600"/>
          <a:ext cx="73152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5366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bg2">
                <a:shade val="45000"/>
                <a:satMod val="135000"/>
              </a:schemeClr>
              <a:prstClr val="white"/>
            </a:duotone>
          </a:blip>
          <a:srcRect/>
          <a:tile tx="0" ty="0" sx="100000" sy="100000" flip="none" algn="tl"/>
        </a:blipFill>
        <a:effectLst/>
      </p:bgPr>
    </p:bg>
    <p:spTree>
      <p:nvGrpSpPr>
        <p:cNvPr id="1" name="">
          <a:extLst>
            <a:ext uri="{FF2B5EF4-FFF2-40B4-BE49-F238E27FC236}">
              <a16:creationId xmlns:a16="http://schemas.microsoft.com/office/drawing/2014/main" id="{0633AE94-D281-D639-30DB-06048A4403D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88D2BA6-0342-A846-F8D4-27F685D33742}"/>
              </a:ext>
            </a:extLst>
          </p:cNvPr>
          <p:cNvSpPr txBox="1"/>
          <p:nvPr/>
        </p:nvSpPr>
        <p:spPr>
          <a:xfrm>
            <a:off x="1707689" y="979408"/>
            <a:ext cx="8776620" cy="1354217"/>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Questions?</a:t>
            </a: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Subtitle 2">
            <a:extLst>
              <a:ext uri="{FF2B5EF4-FFF2-40B4-BE49-F238E27FC236}">
                <a16:creationId xmlns:a16="http://schemas.microsoft.com/office/drawing/2014/main" id="{9E33598A-73AF-6CA2-89B5-20E0997431F3}"/>
              </a:ext>
            </a:extLst>
          </p:cNvPr>
          <p:cNvSpPr txBox="1">
            <a:spLocks/>
          </p:cNvSpPr>
          <p:nvPr/>
        </p:nvSpPr>
        <p:spPr>
          <a:xfrm>
            <a:off x="2709862" y="2473519"/>
            <a:ext cx="6772275" cy="1488828"/>
          </a:xfrm>
          <a:prstGeom prst="rect">
            <a:avLst/>
          </a:prstGeom>
        </p:spPr>
        <p:txBody>
          <a:bodyPr>
            <a:normAutofit fontScale="70000" lnSpcReduction="20000"/>
          </a:bodyPr>
          <a:lstStyle>
            <a:lvl1pPr algn="l" rtl="0" eaLnBrk="1" fontAlgn="base" hangingPunct="1">
              <a:spcBef>
                <a:spcPct val="20000"/>
              </a:spcBef>
              <a:spcAft>
                <a:spcPct val="0"/>
              </a:spcAft>
              <a:defRPr>
                <a:solidFill>
                  <a:srgbClr val="786860"/>
                </a:solidFill>
                <a:latin typeface="Arial" panose="020B0604020202020204" pitchFamily="34" charset="0"/>
                <a:ea typeface="+mn-ea"/>
                <a:cs typeface="Arial" panose="020B0604020202020204" pitchFamily="34" charset="0"/>
              </a:defRPr>
            </a:lvl1pPr>
            <a:lvl2pPr marL="252426" indent="-251234" algn="l" rtl="0" eaLnBrk="1" fontAlgn="base" hangingPunct="1">
              <a:spcBef>
                <a:spcPct val="20000"/>
              </a:spcBef>
              <a:spcAft>
                <a:spcPct val="0"/>
              </a:spcAft>
              <a:buChar char="•"/>
              <a:defRPr>
                <a:solidFill>
                  <a:srgbClr val="786860"/>
                </a:solidFill>
                <a:latin typeface="Arial" panose="020B0604020202020204" pitchFamily="34" charset="0"/>
                <a:cs typeface="Arial" panose="020B0604020202020204" pitchFamily="34" charset="0"/>
              </a:defRPr>
            </a:lvl2pPr>
            <a:lvl3pPr marL="481037" indent="-227422" algn="l" rtl="0" eaLnBrk="1" fontAlgn="base" hangingPunct="1">
              <a:spcBef>
                <a:spcPct val="20000"/>
              </a:spcBef>
              <a:spcAft>
                <a:spcPct val="0"/>
              </a:spcAft>
              <a:buFont typeface="Univers HSBCPB Con 520" pitchFamily="34" charset="0"/>
              <a:buChar char="-"/>
              <a:defRPr sz="1050">
                <a:solidFill>
                  <a:srgbClr val="786860"/>
                </a:solidFill>
                <a:latin typeface="Arial" panose="020B0604020202020204" pitchFamily="34" charset="0"/>
                <a:cs typeface="Arial" panose="020B0604020202020204" pitchFamily="34" charset="0"/>
              </a:defRPr>
            </a:lvl3pPr>
            <a:lvl4pPr marL="728699" indent="-246473" algn="l" rtl="0" eaLnBrk="1" fontAlgn="base" hangingPunct="1">
              <a:spcBef>
                <a:spcPct val="20000"/>
              </a:spcBef>
              <a:spcAft>
                <a:spcPct val="0"/>
              </a:spcAft>
              <a:buFont typeface="Univers HSBCPB Con 520" pitchFamily="34" charset="0"/>
              <a:buChar char="-"/>
              <a:defRPr sz="1050">
                <a:solidFill>
                  <a:srgbClr val="786860"/>
                </a:solidFill>
                <a:latin typeface="Arial" panose="020B0604020202020204" pitchFamily="34" charset="0"/>
                <a:cs typeface="Arial" panose="020B0604020202020204" pitchFamily="34" charset="0"/>
              </a:defRPr>
            </a:lvl4pPr>
            <a:lvl5pPr marL="976362" indent="-246473" algn="l" rtl="0" eaLnBrk="1" fontAlgn="base" hangingPunct="1">
              <a:spcBef>
                <a:spcPct val="20000"/>
              </a:spcBef>
              <a:spcAft>
                <a:spcPct val="0"/>
              </a:spcAft>
              <a:buFont typeface="Univers HSBCPB Con 520" pitchFamily="34" charset="0"/>
              <a:buChar char="-"/>
              <a:defRPr sz="1050">
                <a:solidFill>
                  <a:srgbClr val="786860"/>
                </a:solidFill>
                <a:latin typeface="Arial" panose="020B0604020202020204" pitchFamily="34" charset="0"/>
                <a:cs typeface="Arial" panose="020B0604020202020204" pitchFamily="34" charset="0"/>
              </a:defRPr>
            </a:lvl5pPr>
            <a:lvl6pPr marL="1319279" indent="-246473" algn="l" rtl="0" eaLnBrk="1" fontAlgn="base" hangingPunct="1">
              <a:spcBef>
                <a:spcPct val="20000"/>
              </a:spcBef>
              <a:spcAft>
                <a:spcPct val="0"/>
              </a:spcAft>
              <a:buFont typeface="Univers HSBCPB Con 520" pitchFamily="34" charset="0"/>
              <a:buChar char="-"/>
              <a:defRPr sz="1050">
                <a:solidFill>
                  <a:srgbClr val="786860"/>
                </a:solidFill>
                <a:latin typeface="+mn-lt"/>
              </a:defRPr>
            </a:lvl6pPr>
            <a:lvl7pPr marL="1662196" indent="-246473" algn="l" rtl="0" eaLnBrk="1" fontAlgn="base" hangingPunct="1">
              <a:spcBef>
                <a:spcPct val="20000"/>
              </a:spcBef>
              <a:spcAft>
                <a:spcPct val="0"/>
              </a:spcAft>
              <a:buFont typeface="Univers HSBCPB Con 520" pitchFamily="34" charset="0"/>
              <a:buChar char="-"/>
              <a:defRPr sz="1050">
                <a:solidFill>
                  <a:srgbClr val="786860"/>
                </a:solidFill>
                <a:latin typeface="+mn-lt"/>
              </a:defRPr>
            </a:lvl7pPr>
            <a:lvl8pPr marL="2005114" indent="-246473" algn="l" rtl="0" eaLnBrk="1" fontAlgn="base" hangingPunct="1">
              <a:spcBef>
                <a:spcPct val="20000"/>
              </a:spcBef>
              <a:spcAft>
                <a:spcPct val="0"/>
              </a:spcAft>
              <a:buFont typeface="Univers HSBCPB Con 520" pitchFamily="34" charset="0"/>
              <a:buChar char="-"/>
              <a:defRPr sz="1050">
                <a:solidFill>
                  <a:srgbClr val="786860"/>
                </a:solidFill>
                <a:latin typeface="+mn-lt"/>
              </a:defRPr>
            </a:lvl8pPr>
            <a:lvl9pPr marL="2348031" indent="-246473" algn="l" rtl="0" eaLnBrk="1" fontAlgn="base" hangingPunct="1">
              <a:spcBef>
                <a:spcPct val="20000"/>
              </a:spcBef>
              <a:spcAft>
                <a:spcPct val="0"/>
              </a:spcAft>
              <a:buFont typeface="Univers HSBCPB Con 520" pitchFamily="34" charset="0"/>
              <a:buChar char="-"/>
              <a:defRPr sz="1050">
                <a:solidFill>
                  <a:srgbClr val="786860"/>
                </a:solidFill>
                <a:latin typeface="+mn-lt"/>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3200" b="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Thank you!</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3200" kern="0" dirty="0">
                <a:solidFill>
                  <a:schemeClr val="tx1"/>
                </a:solidFill>
              </a:rPr>
              <a:t>Michael Brand, CPA, CGMA</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3200" b="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mbrand@bmss.com</a:t>
            </a:r>
          </a:p>
        </p:txBody>
      </p:sp>
      <p:pic>
        <p:nvPicPr>
          <p:cNvPr id="7" name="Picture 6" descr="A logo with colorful dots&#10;&#10;AI-generated content may be incorrect.">
            <a:extLst>
              <a:ext uri="{FF2B5EF4-FFF2-40B4-BE49-F238E27FC236}">
                <a16:creationId xmlns:a16="http://schemas.microsoft.com/office/drawing/2014/main" id="{11568846-46FC-9154-42EC-3F0426F664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6950" y="4102241"/>
            <a:ext cx="3918099" cy="2636576"/>
          </a:xfrm>
          <a:prstGeom prst="rect">
            <a:avLst/>
          </a:prstGeom>
        </p:spPr>
      </p:pic>
    </p:spTree>
    <p:extLst>
      <p:ext uri="{BB962C8B-B14F-4D97-AF65-F5344CB8AC3E}">
        <p14:creationId xmlns:p14="http://schemas.microsoft.com/office/powerpoint/2010/main" val="1094677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30E145-3399-81BC-F11B-F55ACD5223BE}"/>
              </a:ext>
            </a:extLst>
          </p:cNvPr>
          <p:cNvSpPr>
            <a:spLocks noGrp="1"/>
          </p:cNvSpPr>
          <p:nvPr>
            <p:ph type="sldNum" sz="quarter" idx="4"/>
          </p:nvPr>
        </p:nvSpPr>
        <p:spPr/>
        <p:txBody>
          <a:bodyPr/>
          <a:lstStyle/>
          <a:p>
            <a:fld id="{48F63A3B-78C7-47BE-AE5E-E10140E04643}" type="slidenum">
              <a:rPr lang="en-US" smtClean="0">
                <a:solidFill>
                  <a:schemeClr val="tx1"/>
                </a:solidFill>
              </a:rPr>
              <a:t>2</a:t>
            </a:fld>
            <a:endParaRPr lang="en-US" dirty="0">
              <a:solidFill>
                <a:schemeClr val="tx1"/>
              </a:solidFill>
            </a:endParaRPr>
          </a:p>
        </p:txBody>
      </p:sp>
      <p:pic>
        <p:nvPicPr>
          <p:cNvPr id="5" name="Content Placeholder 4">
            <a:extLst>
              <a:ext uri="{FF2B5EF4-FFF2-40B4-BE49-F238E27FC236}">
                <a16:creationId xmlns:a16="http://schemas.microsoft.com/office/drawing/2014/main" id="{B085C6E3-A64A-7430-B8FD-B9D971528FFD}"/>
              </a:ext>
            </a:extLst>
          </p:cNvPr>
          <p:cNvPicPr>
            <a:picLocks noGrp="1" noChangeAspect="1"/>
          </p:cNvPicPr>
          <p:nvPr>
            <p:ph idx="1"/>
          </p:nvPr>
        </p:nvPicPr>
        <p:blipFill>
          <a:blip r:embed="rId2"/>
          <a:srcRect l="25211"/>
          <a:stretch>
            <a:fillRect/>
          </a:stretch>
        </p:blipFill>
        <p:spPr>
          <a:xfrm>
            <a:off x="1165869" y="1217013"/>
            <a:ext cx="3597489" cy="3813175"/>
          </a:xfrm>
        </p:spPr>
      </p:pic>
      <p:sp>
        <p:nvSpPr>
          <p:cNvPr id="6" name="TextBox 5">
            <a:extLst>
              <a:ext uri="{FF2B5EF4-FFF2-40B4-BE49-F238E27FC236}">
                <a16:creationId xmlns:a16="http://schemas.microsoft.com/office/drawing/2014/main" id="{330EA8B0-20CF-53FD-CA40-304CA1ECFB0D}"/>
              </a:ext>
            </a:extLst>
          </p:cNvPr>
          <p:cNvSpPr txBox="1"/>
          <p:nvPr/>
        </p:nvSpPr>
        <p:spPr>
          <a:xfrm>
            <a:off x="5460521" y="1217013"/>
            <a:ext cx="5893279" cy="3970318"/>
          </a:xfrm>
          <a:prstGeom prst="rect">
            <a:avLst/>
          </a:prstGeom>
          <a:noFill/>
        </p:spPr>
        <p:txBody>
          <a:bodyPr wrap="square" rtlCol="0">
            <a:spAutoFit/>
          </a:bodyPr>
          <a:lstStyle/>
          <a:p>
            <a:pPr marL="285750" indent="-285750">
              <a:buFont typeface="Arial" panose="020B0604020202020204" pitchFamily="34" charset="0"/>
              <a:buChar char="•"/>
            </a:pPr>
            <a:r>
              <a:rPr lang="en-US" dirty="0"/>
              <a:t>30+ years of experience providing audit, accounting, and review services to for-profit, not-for-profit, and governmental clients</a:t>
            </a:r>
          </a:p>
          <a:p>
            <a:endParaRPr lang="en-US" dirty="0"/>
          </a:p>
          <a:p>
            <a:pPr marL="285750" indent="-285750">
              <a:buFont typeface="Arial" panose="020B0604020202020204" pitchFamily="34" charset="0"/>
              <a:buChar char="•"/>
            </a:pPr>
            <a:r>
              <a:rPr lang="en-US" dirty="0"/>
              <a:t>Current member of the AICPA Audit Standards Board and active leader in state and national committees</a:t>
            </a:r>
          </a:p>
          <a:p>
            <a:endParaRPr lang="en-US" dirty="0"/>
          </a:p>
          <a:p>
            <a:pPr marL="285750" indent="-285750">
              <a:buFont typeface="Arial" panose="020B0604020202020204" pitchFamily="34" charset="0"/>
              <a:buChar char="•"/>
            </a:pPr>
            <a:r>
              <a:rPr lang="en-US" dirty="0"/>
              <a:t>Past chair of the AICPA Accounting and Review Services Committee and ASCPA Peer Review Committee</a:t>
            </a:r>
          </a:p>
          <a:p>
            <a:endParaRPr lang="en-US" dirty="0"/>
          </a:p>
          <a:p>
            <a:pPr marL="285750" indent="-285750">
              <a:buFont typeface="Arial" panose="020B0604020202020204" pitchFamily="34" charset="0"/>
              <a:buChar char="•"/>
            </a:pPr>
            <a:r>
              <a:rPr lang="en-US" dirty="0"/>
              <a:t>Nationally recognized CPE instructor and peer reviewer, honored multiple times as an AICPA Outstanding Discussion Leader</a:t>
            </a:r>
          </a:p>
        </p:txBody>
      </p:sp>
    </p:spTree>
    <p:extLst>
      <p:ext uri="{BB962C8B-B14F-4D97-AF65-F5344CB8AC3E}">
        <p14:creationId xmlns:p14="http://schemas.microsoft.com/office/powerpoint/2010/main" val="1906666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51F4E-B8C1-7A5F-DAC6-38DC715B5DB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0FFE2C3-6058-E4CF-6270-DF3EC121AAB2}"/>
              </a:ext>
            </a:extLst>
          </p:cNvPr>
          <p:cNvSpPr>
            <a:spLocks noGrp="1"/>
          </p:cNvSpPr>
          <p:nvPr>
            <p:ph type="sldNum" sz="quarter" idx="4"/>
          </p:nvPr>
        </p:nvSpPr>
        <p:spPr/>
        <p:txBody>
          <a:bodyPr/>
          <a:lstStyle/>
          <a:p>
            <a:fld id="{48F63A3B-78C7-47BE-AE5E-E10140E04643}" type="slidenum">
              <a:rPr lang="en-US" smtClean="0">
                <a:solidFill>
                  <a:schemeClr val="tx1"/>
                </a:solidFill>
              </a:rPr>
              <a:t>3</a:t>
            </a:fld>
            <a:endParaRPr lang="en-US" dirty="0">
              <a:solidFill>
                <a:schemeClr val="tx1"/>
              </a:solidFill>
            </a:endParaRPr>
          </a:p>
        </p:txBody>
      </p:sp>
      <p:sp>
        <p:nvSpPr>
          <p:cNvPr id="4" name="Content Placeholder 3">
            <a:extLst>
              <a:ext uri="{FF2B5EF4-FFF2-40B4-BE49-F238E27FC236}">
                <a16:creationId xmlns:a16="http://schemas.microsoft.com/office/drawing/2014/main" id="{9951206F-5961-8121-2E67-D13914DFEC9A}"/>
              </a:ext>
            </a:extLst>
          </p:cNvPr>
          <p:cNvSpPr>
            <a:spLocks noGrp="1"/>
          </p:cNvSpPr>
          <p:nvPr>
            <p:ph idx="1"/>
          </p:nvPr>
        </p:nvSpPr>
        <p:spPr/>
        <p:txBody>
          <a:bodyPr/>
          <a:lstStyle/>
          <a:p>
            <a:r>
              <a:rPr lang="en-US" dirty="0"/>
              <a:t>Move beyond compliance-driven reporting</a:t>
            </a:r>
          </a:p>
          <a:p>
            <a:r>
              <a:rPr lang="en-US" dirty="0"/>
              <a:t>Improve understanding for Alabama stakeholders</a:t>
            </a:r>
          </a:p>
          <a:p>
            <a:r>
              <a:rPr lang="en-US" dirty="0"/>
              <a:t>Align with GFOA best practices</a:t>
            </a:r>
          </a:p>
        </p:txBody>
      </p:sp>
      <p:sp>
        <p:nvSpPr>
          <p:cNvPr id="11" name="TextBox 10">
            <a:extLst>
              <a:ext uri="{FF2B5EF4-FFF2-40B4-BE49-F238E27FC236}">
                <a16:creationId xmlns:a16="http://schemas.microsoft.com/office/drawing/2014/main" id="{41227F44-81D5-147A-8C77-129E5E9F4FFB}"/>
              </a:ext>
            </a:extLst>
          </p:cNvPr>
          <p:cNvSpPr txBox="1"/>
          <p:nvPr/>
        </p:nvSpPr>
        <p:spPr>
          <a:xfrm>
            <a:off x="1707690" y="602683"/>
            <a:ext cx="8776620"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Session Purpose</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64621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9647B-D3A6-A0BE-0A3E-26B36810DCB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77EACF-E486-7D0C-9DDA-FF9C0529064F}"/>
              </a:ext>
            </a:extLst>
          </p:cNvPr>
          <p:cNvSpPr>
            <a:spLocks noGrp="1"/>
          </p:cNvSpPr>
          <p:nvPr>
            <p:ph type="sldNum" sz="quarter" idx="4"/>
          </p:nvPr>
        </p:nvSpPr>
        <p:spPr/>
        <p:txBody>
          <a:bodyPr/>
          <a:lstStyle/>
          <a:p>
            <a:fld id="{48F63A3B-78C7-47BE-AE5E-E10140E04643}" type="slidenum">
              <a:rPr lang="en-US" smtClean="0">
                <a:solidFill>
                  <a:schemeClr val="tx1"/>
                </a:solidFill>
              </a:rPr>
              <a:t>4</a:t>
            </a:fld>
            <a:endParaRPr lang="en-US" dirty="0">
              <a:solidFill>
                <a:schemeClr val="tx1"/>
              </a:solidFill>
            </a:endParaRPr>
          </a:p>
        </p:txBody>
      </p:sp>
      <p:sp>
        <p:nvSpPr>
          <p:cNvPr id="4" name="Content Placeholder 3">
            <a:extLst>
              <a:ext uri="{FF2B5EF4-FFF2-40B4-BE49-F238E27FC236}">
                <a16:creationId xmlns:a16="http://schemas.microsoft.com/office/drawing/2014/main" id="{7C204F33-7E0E-D00E-E456-F78E866C1F94}"/>
              </a:ext>
            </a:extLst>
          </p:cNvPr>
          <p:cNvSpPr>
            <a:spLocks noGrp="1"/>
          </p:cNvSpPr>
          <p:nvPr>
            <p:ph idx="1"/>
          </p:nvPr>
        </p:nvSpPr>
        <p:spPr/>
        <p:txBody>
          <a:bodyPr/>
          <a:lstStyle/>
          <a:p>
            <a:r>
              <a:rPr lang="en-US" dirty="0"/>
              <a:t>Financial statements and annual reports are technically accurate but hard to use</a:t>
            </a:r>
          </a:p>
          <a:p>
            <a:r>
              <a:rPr lang="en-US" dirty="0"/>
              <a:t>Officials often rely on summaries, not full reports</a:t>
            </a:r>
          </a:p>
          <a:p>
            <a:r>
              <a:rPr lang="en-US" dirty="0"/>
              <a:t>Citizens want clarity, not accounting jargon (think about the 80/20 rule to prioritize).  What is that 20%?</a:t>
            </a:r>
          </a:p>
        </p:txBody>
      </p:sp>
      <p:sp>
        <p:nvSpPr>
          <p:cNvPr id="11" name="TextBox 10">
            <a:extLst>
              <a:ext uri="{FF2B5EF4-FFF2-40B4-BE49-F238E27FC236}">
                <a16:creationId xmlns:a16="http://schemas.microsoft.com/office/drawing/2014/main" id="{D6AE5955-F733-F4D9-39A1-15DC1173CF56}"/>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Why Financial Reporting Needs a Rethink</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6465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6EF2A-7862-F2E0-5A6B-E21CC624A9B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A3AD693-3FB9-C486-EE83-CABC541B22B5}"/>
              </a:ext>
            </a:extLst>
          </p:cNvPr>
          <p:cNvSpPr>
            <a:spLocks noGrp="1"/>
          </p:cNvSpPr>
          <p:nvPr>
            <p:ph type="sldNum" sz="quarter" idx="4"/>
          </p:nvPr>
        </p:nvSpPr>
        <p:spPr/>
        <p:txBody>
          <a:bodyPr/>
          <a:lstStyle/>
          <a:p>
            <a:fld id="{48F63A3B-78C7-47BE-AE5E-E10140E04643}" type="slidenum">
              <a:rPr lang="en-US" smtClean="0">
                <a:solidFill>
                  <a:schemeClr val="tx1"/>
                </a:solidFill>
              </a:rPr>
              <a:t>5</a:t>
            </a:fld>
            <a:endParaRPr lang="en-US" dirty="0">
              <a:solidFill>
                <a:schemeClr val="tx1"/>
              </a:solidFill>
            </a:endParaRPr>
          </a:p>
        </p:txBody>
      </p:sp>
      <p:sp>
        <p:nvSpPr>
          <p:cNvPr id="4" name="Content Placeholder 3">
            <a:extLst>
              <a:ext uri="{FF2B5EF4-FFF2-40B4-BE49-F238E27FC236}">
                <a16:creationId xmlns:a16="http://schemas.microsoft.com/office/drawing/2014/main" id="{CDCE24E2-D307-7001-2CAB-781BE7880999}"/>
              </a:ext>
            </a:extLst>
          </p:cNvPr>
          <p:cNvSpPr>
            <a:spLocks noGrp="1"/>
          </p:cNvSpPr>
          <p:nvPr>
            <p:ph idx="1"/>
          </p:nvPr>
        </p:nvSpPr>
        <p:spPr/>
        <p:txBody>
          <a:bodyPr/>
          <a:lstStyle/>
          <a:p>
            <a:r>
              <a:rPr lang="en-US" dirty="0"/>
              <a:t>Wide range of government/utility sizes and resources</a:t>
            </a:r>
          </a:p>
          <a:p>
            <a:r>
              <a:rPr lang="en-US" dirty="0"/>
              <a:t>Limited staff time in small cities and counties</a:t>
            </a:r>
          </a:p>
          <a:p>
            <a:r>
              <a:rPr lang="en-US" dirty="0"/>
              <a:t>Public scrutiny of tax, debt, and fund balance</a:t>
            </a:r>
          </a:p>
          <a:p>
            <a:endParaRPr lang="en-US" dirty="0"/>
          </a:p>
          <a:p>
            <a:pPr algn="ctr"/>
            <a:r>
              <a:rPr lang="en-US" dirty="0"/>
              <a:t>“Simplicity is the ultimate sophistication”</a:t>
            </a:r>
          </a:p>
          <a:p>
            <a:pPr marL="0" indent="0" algn="ctr">
              <a:buNone/>
            </a:pPr>
            <a:r>
              <a:rPr lang="en-US" dirty="0"/>
              <a:t>Leonardo DaVinci</a:t>
            </a:r>
          </a:p>
        </p:txBody>
      </p:sp>
      <p:sp>
        <p:nvSpPr>
          <p:cNvPr id="11" name="TextBox 10">
            <a:extLst>
              <a:ext uri="{FF2B5EF4-FFF2-40B4-BE49-F238E27FC236}">
                <a16:creationId xmlns:a16="http://schemas.microsoft.com/office/drawing/2014/main" id="{931E1F48-AEB6-8611-B93E-2C8F02B91218}"/>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Alabama-Specific Reporting Challenges</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4893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AD46C-AA25-8E27-5579-461F05AF67A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2435E6B-753E-BC5A-EAF2-E4D1D19A1FB8}"/>
              </a:ext>
            </a:extLst>
          </p:cNvPr>
          <p:cNvSpPr>
            <a:spLocks noGrp="1"/>
          </p:cNvSpPr>
          <p:nvPr>
            <p:ph type="sldNum" sz="quarter" idx="4"/>
          </p:nvPr>
        </p:nvSpPr>
        <p:spPr/>
        <p:txBody>
          <a:bodyPr/>
          <a:lstStyle/>
          <a:p>
            <a:fld id="{48F63A3B-78C7-47BE-AE5E-E10140E04643}" type="slidenum">
              <a:rPr lang="en-US" smtClean="0">
                <a:solidFill>
                  <a:schemeClr val="tx1"/>
                </a:solidFill>
              </a:rPr>
              <a:t>6</a:t>
            </a:fld>
            <a:endParaRPr lang="en-US" dirty="0">
              <a:solidFill>
                <a:schemeClr val="tx1"/>
              </a:solidFill>
            </a:endParaRPr>
          </a:p>
        </p:txBody>
      </p:sp>
      <p:sp>
        <p:nvSpPr>
          <p:cNvPr id="4" name="Content Placeholder 3">
            <a:extLst>
              <a:ext uri="{FF2B5EF4-FFF2-40B4-BE49-F238E27FC236}">
                <a16:creationId xmlns:a16="http://schemas.microsoft.com/office/drawing/2014/main" id="{C509BA6D-A4BD-27ED-C3EC-EA8086D90B69}"/>
              </a:ext>
            </a:extLst>
          </p:cNvPr>
          <p:cNvSpPr>
            <a:spLocks noGrp="1"/>
          </p:cNvSpPr>
          <p:nvPr>
            <p:ph idx="1"/>
          </p:nvPr>
        </p:nvSpPr>
        <p:spPr/>
        <p:txBody>
          <a:bodyPr/>
          <a:lstStyle/>
          <a:p>
            <a:r>
              <a:rPr lang="en-US" dirty="0"/>
              <a:t>City councils and county commissions</a:t>
            </a:r>
          </a:p>
          <a:p>
            <a:r>
              <a:rPr lang="en-US" dirty="0"/>
              <a:t>Mayors, managers, and department heads</a:t>
            </a:r>
          </a:p>
          <a:p>
            <a:r>
              <a:rPr lang="en-US" dirty="0"/>
              <a:t>Citizens, taxpayers, and oversight bodies (70%)</a:t>
            </a:r>
          </a:p>
        </p:txBody>
      </p:sp>
      <p:sp>
        <p:nvSpPr>
          <p:cNvPr id="11" name="TextBox 10">
            <a:extLst>
              <a:ext uri="{FF2B5EF4-FFF2-40B4-BE49-F238E27FC236}">
                <a16:creationId xmlns:a16="http://schemas.microsoft.com/office/drawing/2014/main" id="{B09F71A8-2BE4-FFCD-346F-B13BD0D424AB}"/>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Who Are We Reporting To?</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87435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25F7F-FF8E-6269-28EE-4D8486A9B50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D82BAD5-AAC3-408E-9452-E1FA3368B06C}"/>
              </a:ext>
            </a:extLst>
          </p:cNvPr>
          <p:cNvSpPr>
            <a:spLocks noGrp="1"/>
          </p:cNvSpPr>
          <p:nvPr>
            <p:ph type="sldNum" sz="quarter" idx="4"/>
          </p:nvPr>
        </p:nvSpPr>
        <p:spPr/>
        <p:txBody>
          <a:bodyPr/>
          <a:lstStyle/>
          <a:p>
            <a:fld id="{48F63A3B-78C7-47BE-AE5E-E10140E04643}" type="slidenum">
              <a:rPr lang="en-US" smtClean="0">
                <a:solidFill>
                  <a:schemeClr val="tx1"/>
                </a:solidFill>
              </a:rPr>
              <a:t>7</a:t>
            </a:fld>
            <a:endParaRPr lang="en-US" dirty="0">
              <a:solidFill>
                <a:schemeClr val="tx1"/>
              </a:solidFill>
            </a:endParaRPr>
          </a:p>
        </p:txBody>
      </p:sp>
      <p:sp>
        <p:nvSpPr>
          <p:cNvPr id="4" name="Content Placeholder 3">
            <a:extLst>
              <a:ext uri="{FF2B5EF4-FFF2-40B4-BE49-F238E27FC236}">
                <a16:creationId xmlns:a16="http://schemas.microsoft.com/office/drawing/2014/main" id="{64432B4F-8174-B009-F0BC-96BCBD88B28B}"/>
              </a:ext>
            </a:extLst>
          </p:cNvPr>
          <p:cNvSpPr>
            <a:spLocks noGrp="1"/>
          </p:cNvSpPr>
          <p:nvPr>
            <p:ph idx="1"/>
          </p:nvPr>
        </p:nvSpPr>
        <p:spPr/>
        <p:txBody>
          <a:bodyPr/>
          <a:lstStyle/>
          <a:p>
            <a:r>
              <a:rPr lang="en-US" dirty="0"/>
              <a:t>Compliance is the floor, not the ceiling</a:t>
            </a:r>
          </a:p>
          <a:p>
            <a:r>
              <a:rPr lang="en-US" dirty="0"/>
              <a:t>Tell the financial story behind the numbers</a:t>
            </a:r>
          </a:p>
          <a:p>
            <a:r>
              <a:rPr lang="en-US" dirty="0"/>
              <a:t>Highlight trends, risks, and opportunities</a:t>
            </a:r>
          </a:p>
        </p:txBody>
      </p:sp>
      <p:sp>
        <p:nvSpPr>
          <p:cNvPr id="11" name="TextBox 10">
            <a:extLst>
              <a:ext uri="{FF2B5EF4-FFF2-40B4-BE49-F238E27FC236}">
                <a16:creationId xmlns:a16="http://schemas.microsoft.com/office/drawing/2014/main" id="{29E60378-17A5-BE0F-E3A6-BEB00154F02D}"/>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From Compliance to Communication</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8364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26EF3-7AB4-ED53-9AFB-6290B437085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87FF92-4B69-B993-6CE1-AF559E7E40CE}"/>
              </a:ext>
            </a:extLst>
          </p:cNvPr>
          <p:cNvSpPr>
            <a:spLocks noGrp="1"/>
          </p:cNvSpPr>
          <p:nvPr>
            <p:ph type="sldNum" sz="quarter" idx="4"/>
          </p:nvPr>
        </p:nvSpPr>
        <p:spPr/>
        <p:txBody>
          <a:bodyPr/>
          <a:lstStyle/>
          <a:p>
            <a:fld id="{48F63A3B-78C7-47BE-AE5E-E10140E04643}" type="slidenum">
              <a:rPr lang="en-US" smtClean="0">
                <a:solidFill>
                  <a:schemeClr val="tx1"/>
                </a:solidFill>
              </a:rPr>
              <a:t>8</a:t>
            </a:fld>
            <a:endParaRPr lang="en-US" dirty="0">
              <a:solidFill>
                <a:schemeClr val="tx1"/>
              </a:solidFill>
            </a:endParaRPr>
          </a:p>
        </p:txBody>
      </p:sp>
      <p:sp>
        <p:nvSpPr>
          <p:cNvPr id="4" name="Content Placeholder 3">
            <a:extLst>
              <a:ext uri="{FF2B5EF4-FFF2-40B4-BE49-F238E27FC236}">
                <a16:creationId xmlns:a16="http://schemas.microsoft.com/office/drawing/2014/main" id="{AD629927-7FED-C10E-E213-CDEE72A9EAB1}"/>
              </a:ext>
            </a:extLst>
          </p:cNvPr>
          <p:cNvSpPr>
            <a:spLocks noGrp="1"/>
          </p:cNvSpPr>
          <p:nvPr>
            <p:ph idx="1"/>
          </p:nvPr>
        </p:nvSpPr>
        <p:spPr/>
        <p:txBody>
          <a:bodyPr/>
          <a:lstStyle/>
          <a:p>
            <a:r>
              <a:rPr lang="en-US" dirty="0"/>
              <a:t>Popular Annual Financial Reports (PAFR)</a:t>
            </a:r>
          </a:p>
          <a:p>
            <a:r>
              <a:rPr lang="en-US" dirty="0"/>
              <a:t>Budget-to-actual comparisons</a:t>
            </a:r>
          </a:p>
          <a:p>
            <a:r>
              <a:rPr lang="en-US" dirty="0"/>
              <a:t>Clear fund balance explanations</a:t>
            </a:r>
          </a:p>
        </p:txBody>
      </p:sp>
      <p:sp>
        <p:nvSpPr>
          <p:cNvPr id="11" name="TextBox 10">
            <a:extLst>
              <a:ext uri="{FF2B5EF4-FFF2-40B4-BE49-F238E27FC236}">
                <a16:creationId xmlns:a16="http://schemas.microsoft.com/office/drawing/2014/main" id="{EAF218C1-05E3-41B8-0B13-614CB15FDB26}"/>
              </a:ext>
            </a:extLst>
          </p:cNvPr>
          <p:cNvSpPr txBox="1"/>
          <p:nvPr/>
        </p:nvSpPr>
        <p:spPr>
          <a:xfrm>
            <a:off x="383111" y="602683"/>
            <a:ext cx="11425767" cy="1138773"/>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GFOA Best Practices to Leverage</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11197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A117E-8CBD-3873-2352-A388E6A71C9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110276-D529-C36C-96D7-A59FFD26EC52}"/>
              </a:ext>
            </a:extLst>
          </p:cNvPr>
          <p:cNvSpPr>
            <a:spLocks noGrp="1"/>
          </p:cNvSpPr>
          <p:nvPr>
            <p:ph type="sldNum" sz="quarter" idx="4"/>
          </p:nvPr>
        </p:nvSpPr>
        <p:spPr/>
        <p:txBody>
          <a:bodyPr/>
          <a:lstStyle/>
          <a:p>
            <a:fld id="{48F63A3B-78C7-47BE-AE5E-E10140E04643}" type="slidenum">
              <a:rPr lang="en-US" smtClean="0">
                <a:solidFill>
                  <a:schemeClr val="tx1"/>
                </a:solidFill>
              </a:rPr>
              <a:t>9</a:t>
            </a:fld>
            <a:endParaRPr lang="en-US" dirty="0">
              <a:solidFill>
                <a:schemeClr val="tx1"/>
              </a:solidFill>
            </a:endParaRPr>
          </a:p>
        </p:txBody>
      </p:sp>
      <p:sp>
        <p:nvSpPr>
          <p:cNvPr id="4" name="Content Placeholder 3">
            <a:extLst>
              <a:ext uri="{FF2B5EF4-FFF2-40B4-BE49-F238E27FC236}">
                <a16:creationId xmlns:a16="http://schemas.microsoft.com/office/drawing/2014/main" id="{1631EE21-0057-B808-8488-92F93726AD87}"/>
              </a:ext>
            </a:extLst>
          </p:cNvPr>
          <p:cNvSpPr>
            <a:spLocks noGrp="1"/>
          </p:cNvSpPr>
          <p:nvPr>
            <p:ph idx="1"/>
          </p:nvPr>
        </p:nvSpPr>
        <p:spPr>
          <a:xfrm>
            <a:off x="383122" y="1894026"/>
            <a:ext cx="11425767" cy="3813175"/>
          </a:xfrm>
        </p:spPr>
        <p:txBody>
          <a:bodyPr/>
          <a:lstStyle/>
          <a:p>
            <a:r>
              <a:rPr lang="en-US" dirty="0"/>
              <a:t>Explain why fund balance matters</a:t>
            </a:r>
          </a:p>
          <a:p>
            <a:r>
              <a:rPr lang="en-US" dirty="0"/>
              <a:t>Differentiate restricted vs. available funds</a:t>
            </a:r>
          </a:p>
          <a:p>
            <a:r>
              <a:rPr lang="en-US" dirty="0"/>
              <a:t>Address common public misconceptions</a:t>
            </a:r>
          </a:p>
        </p:txBody>
      </p:sp>
      <p:sp>
        <p:nvSpPr>
          <p:cNvPr id="11" name="TextBox 10">
            <a:extLst>
              <a:ext uri="{FF2B5EF4-FFF2-40B4-BE49-F238E27FC236}">
                <a16:creationId xmlns:a16="http://schemas.microsoft.com/office/drawing/2014/main" id="{2C68834B-A622-9C83-88FC-619DEF2C84CE}"/>
              </a:ext>
            </a:extLst>
          </p:cNvPr>
          <p:cNvSpPr txBox="1"/>
          <p:nvPr/>
        </p:nvSpPr>
        <p:spPr>
          <a:xfrm>
            <a:off x="383111" y="602683"/>
            <a:ext cx="11425767" cy="1754326"/>
          </a:xfrm>
          <a:prstGeom prst="rect">
            <a:avLst/>
          </a:prstGeom>
          <a:noFill/>
        </p:spPr>
        <p:txBody>
          <a:bodyPr wrap="square" rtlCol="0">
            <a:spAutoFit/>
          </a:bodyPr>
          <a:lstStyle/>
          <a:p>
            <a:pPr marL="0" marR="0" lvl="0" indent="0" algn="ctr" defTabSz="914422"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Alabama Example: Fund Balance Communication</a:t>
            </a:r>
          </a:p>
          <a:p>
            <a:pPr marL="0" marR="0" lvl="0" indent="0" algn="ctr" defTabSz="914422" rtl="0" eaLnBrk="1" fontAlgn="base" latinLnBrk="0" hangingPunct="1">
              <a:lnSpc>
                <a:spcPct val="100000"/>
              </a:lnSpc>
              <a:spcBef>
                <a:spcPct val="0"/>
              </a:spcBef>
              <a:spcAft>
                <a:spcPct val="0"/>
              </a:spcAft>
              <a:buClrTx/>
              <a:buSzTx/>
              <a:buFontTx/>
              <a:buNone/>
              <a:tabLst/>
              <a:defRPr/>
            </a:pPr>
            <a:endParaRPr kumimoji="0" lang="en-US" sz="28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7188518"/>
      </p:ext>
    </p:extLst>
  </p:cSld>
  <p:clrMapOvr>
    <a:masterClrMapping/>
  </p:clrMapOvr>
</p:sld>
</file>

<file path=ppt/theme/theme1.xml><?xml version="1.0" encoding="utf-8"?>
<a:theme xmlns:a="http://schemas.openxmlformats.org/drawingml/2006/main" name="Office Theme">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40598BA78979429B1C697799C26958" ma:contentTypeVersion="18" ma:contentTypeDescription="Create a new document." ma:contentTypeScope="" ma:versionID="cd016074e68f7a43c4baf75fd2024aeb">
  <xsd:schema xmlns:xsd="http://www.w3.org/2001/XMLSchema" xmlns:xs="http://www.w3.org/2001/XMLSchema" xmlns:p="http://schemas.microsoft.com/office/2006/metadata/properties" xmlns:ns3="fb3b3f10-fdcd-45b7-9b74-7c4fc5c195db" xmlns:ns4="2d8eaeb0-25bf-4e4c-a7c4-03bb30f8ec64" targetNamespace="http://schemas.microsoft.com/office/2006/metadata/properties" ma:root="true" ma:fieldsID="cff8258bc9432040b2473d8e1980a738" ns3:_="" ns4:_="">
    <xsd:import namespace="fb3b3f10-fdcd-45b7-9b74-7c4fc5c195db"/>
    <xsd:import namespace="2d8eaeb0-25bf-4e4c-a7c4-03bb30f8ec64"/>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4:SharedWithUsers" minOccurs="0"/>
                <xsd:element ref="ns4:SharedWithDetails" minOccurs="0"/>
                <xsd:element ref="ns4:SharingHintHash" minOccurs="0"/>
                <xsd:element ref="ns3:MediaServiceObjectDetectorVersions" minOccurs="0"/>
                <xsd:element ref="ns3:_activity"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3b3f10-fdcd-45b7-9b74-7c4fc5c195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descrip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_activity" ma:index="23" nillable="true" ma:displayName="_activity" ma:hidden="true" ma:internalName="_activity">
      <xsd:simpleType>
        <xsd:restriction base="dms:Note"/>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d8eaeb0-25bf-4e4c-a7c4-03bb30f8ec64"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b3b3f10-fdcd-45b7-9b74-7c4fc5c195db" xsi:nil="true"/>
  </documentManagement>
</p:properties>
</file>

<file path=customXml/itemProps1.xml><?xml version="1.0" encoding="utf-8"?>
<ds:datastoreItem xmlns:ds="http://schemas.openxmlformats.org/officeDocument/2006/customXml" ds:itemID="{6B26176B-7FDF-4920-A611-BD943FB18A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3b3f10-fdcd-45b7-9b74-7c4fc5c195db"/>
    <ds:schemaRef ds:uri="2d8eaeb0-25bf-4e4c-a7c4-03bb30f8ec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56AFD2-40FC-4168-A82B-56B7EF8CDD3A}">
  <ds:schemaRefs>
    <ds:schemaRef ds:uri="http://schemas.microsoft.com/sharepoint/v3/contenttype/forms"/>
  </ds:schemaRefs>
</ds:datastoreItem>
</file>

<file path=customXml/itemProps3.xml><?xml version="1.0" encoding="utf-8"?>
<ds:datastoreItem xmlns:ds="http://schemas.openxmlformats.org/officeDocument/2006/customXml" ds:itemID="{5FEDE895-8C90-45EB-8D71-22AEE6B044C6}">
  <ds:schemaRefs>
    <ds:schemaRef ds:uri="http://purl.org/dc/dcmitype/"/>
    <ds:schemaRef ds:uri="fb3b3f10-fdcd-45b7-9b74-7c4fc5c195db"/>
    <ds:schemaRef ds:uri="http://schemas.microsoft.com/office/2006/metadata/properties"/>
    <ds:schemaRef ds:uri="http://schemas.microsoft.com/office/infopath/2007/PartnerControls"/>
    <ds:schemaRef ds:uri="2d8eaeb0-25bf-4e4c-a7c4-03bb30f8ec64"/>
    <ds:schemaRef ds:uri="http://schemas.microsoft.com/office/2006/documentManagement/types"/>
    <ds:schemaRef ds:uri="http://schemas.openxmlformats.org/package/2006/metadata/core-properties"/>
    <ds:schemaRef ds:uri="http://www.w3.org/XML/1998/namespace"/>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440</TotalTime>
  <Words>1255</Words>
  <Application>Microsoft Office PowerPoint</Application>
  <PresentationFormat>Widescreen</PresentationFormat>
  <Paragraphs>152</Paragraphs>
  <Slides>16</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Erica LeCroy</dc:creator>
  <cp:lastModifiedBy>Michael Brand</cp:lastModifiedBy>
  <cp:revision>3</cp:revision>
  <dcterms:created xsi:type="dcterms:W3CDTF">2026-02-10T19:14:36Z</dcterms:created>
  <dcterms:modified xsi:type="dcterms:W3CDTF">2026-03-30T13:24:16Z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0x0101007540598BA78979429B1C697799C26958</vt:lpwstr>
  </property>
</Properties>
</file>